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1" r:id="rId15"/>
  </p:sldIdLst>
  <p:sldSz cx="12192000" cy="6858000"/>
  <p:notesSz cx="6858000" cy="9144000"/>
  <p:embeddedFontLst>
    <p:embeddedFont>
      <p:font typeface="Amasis MT Pro Black" panose="02000000000000000000" pitchFamily="2" charset="0"/>
      <p:bold r:id="rId16"/>
      <p:boldItalic r:id="rId17"/>
    </p:embeddedFont>
    <p:embeddedFont>
      <p:font typeface="Bahnschrift" panose="020B0502040204020203" pitchFamily="34" charset="0"/>
      <p:regular r:id="rId18"/>
      <p:bold r:id="rId19"/>
    </p:embeddedFont>
    <p:embeddedFont>
      <p:font typeface="Bahnschrift SemiCondensed" panose="020B0502040204020203" pitchFamily="34" charset="0"/>
      <p:regular r:id="rId20"/>
      <p:bold r:id="rId21"/>
    </p:embeddedFont>
    <p:embeddedFont>
      <p:font typeface="Playfair Display" pitchFamily="2"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Lst>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423"/>
    <a:srgbClr val="F5DD0B"/>
    <a:srgbClr val="F895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7" d="100"/>
          <a:sy n="107"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font" Target="fonts/font3.fntdata" /><Relationship Id="rId26" Type="http://schemas.openxmlformats.org/officeDocument/2006/relationships/font" Target="fonts/font11.fntdata" /><Relationship Id="rId3" Type="http://schemas.openxmlformats.org/officeDocument/2006/relationships/slide" Target="slides/slide2.xml" /><Relationship Id="rId21" Type="http://schemas.openxmlformats.org/officeDocument/2006/relationships/font" Target="fonts/font6.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font" Target="fonts/font2.fntdata" /><Relationship Id="rId25" Type="http://schemas.openxmlformats.org/officeDocument/2006/relationships/font" Target="fonts/font10.fntdata" /><Relationship Id="rId33"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font" Target="fonts/font1.fntdata" /><Relationship Id="rId20" Type="http://schemas.openxmlformats.org/officeDocument/2006/relationships/font" Target="fonts/font5.fntdata" /><Relationship Id="rId29" Type="http://schemas.openxmlformats.org/officeDocument/2006/relationships/font" Target="fonts/font14.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9.fntdata" /><Relationship Id="rId32"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8.fntdata" /><Relationship Id="rId28" Type="http://schemas.openxmlformats.org/officeDocument/2006/relationships/font" Target="fonts/font13.fntdata" /><Relationship Id="rId10" Type="http://schemas.openxmlformats.org/officeDocument/2006/relationships/slide" Target="slides/slide9.xml" /><Relationship Id="rId19" Type="http://schemas.openxmlformats.org/officeDocument/2006/relationships/font" Target="fonts/font4.fntdata" /><Relationship Id="rId31"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7.fntdata" /><Relationship Id="rId27" Type="http://schemas.openxmlformats.org/officeDocument/2006/relationships/font" Target="fonts/font12.fntdata" /><Relationship Id="rId30"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09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35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D3B306E0-BF5C-4762-B823-328BA5A42316}"/>
              </a:ext>
            </a:extLst>
          </p:cNvPr>
          <p:cNvSpPr>
            <a:spLocks noGrp="1"/>
          </p:cNvSpPr>
          <p:nvPr>
            <p:ph type="pic" sz="quarter" idx="10"/>
          </p:nvPr>
        </p:nvSpPr>
        <p:spPr>
          <a:xfrm>
            <a:off x="912650" y="1635787"/>
            <a:ext cx="5010919" cy="3422166"/>
          </a:xfrm>
          <a:custGeom>
            <a:avLst/>
            <a:gdLst>
              <a:gd name="connsiteX0" fmla="*/ 0 w 6667500"/>
              <a:gd name="connsiteY0" fmla="*/ 0 h 8013700"/>
              <a:gd name="connsiteX1" fmla="*/ 6667500 w 6667500"/>
              <a:gd name="connsiteY1" fmla="*/ 0 h 8013700"/>
              <a:gd name="connsiteX2" fmla="*/ 6667500 w 6667500"/>
              <a:gd name="connsiteY2" fmla="*/ 8013700 h 8013700"/>
              <a:gd name="connsiteX3" fmla="*/ 0 w 6667500"/>
              <a:gd name="connsiteY3" fmla="*/ 8013700 h 8013700"/>
              <a:gd name="connsiteX4" fmla="*/ 0 w 6667500"/>
              <a:gd name="connsiteY4" fmla="*/ 0 h 8013700"/>
              <a:gd name="connsiteX0" fmla="*/ 0 w 6667500"/>
              <a:gd name="connsiteY0" fmla="*/ 0 h 8013700"/>
              <a:gd name="connsiteX1" fmla="*/ 3454400 w 6667500"/>
              <a:gd name="connsiteY1" fmla="*/ 2451100 h 8013700"/>
              <a:gd name="connsiteX2" fmla="*/ 6667500 w 6667500"/>
              <a:gd name="connsiteY2" fmla="*/ 8013700 h 8013700"/>
              <a:gd name="connsiteX3" fmla="*/ 0 w 6667500"/>
              <a:gd name="connsiteY3" fmla="*/ 8013700 h 8013700"/>
              <a:gd name="connsiteX4" fmla="*/ 0 w 6667500"/>
              <a:gd name="connsiteY4" fmla="*/ 0 h 8013700"/>
              <a:gd name="connsiteX0" fmla="*/ 0 w 6667500"/>
              <a:gd name="connsiteY0" fmla="*/ 0 h 8013700"/>
              <a:gd name="connsiteX1" fmla="*/ 3437998 w 6667500"/>
              <a:gd name="connsiteY1" fmla="*/ 2418296 h 8013700"/>
              <a:gd name="connsiteX2" fmla="*/ 6667500 w 6667500"/>
              <a:gd name="connsiteY2" fmla="*/ 8013700 h 8013700"/>
              <a:gd name="connsiteX3" fmla="*/ 0 w 6667500"/>
              <a:gd name="connsiteY3" fmla="*/ 8013700 h 8013700"/>
              <a:gd name="connsiteX4" fmla="*/ 0 w 6667500"/>
              <a:gd name="connsiteY4" fmla="*/ 0 h 8013700"/>
              <a:gd name="connsiteX0" fmla="*/ 770884 w 6667500"/>
              <a:gd name="connsiteY0" fmla="*/ 275699 h 5595404"/>
              <a:gd name="connsiteX1" fmla="*/ 3437998 w 6667500"/>
              <a:gd name="connsiteY1" fmla="*/ 0 h 5595404"/>
              <a:gd name="connsiteX2" fmla="*/ 6667500 w 6667500"/>
              <a:gd name="connsiteY2" fmla="*/ 5595404 h 5595404"/>
              <a:gd name="connsiteX3" fmla="*/ 0 w 6667500"/>
              <a:gd name="connsiteY3" fmla="*/ 5595404 h 5595404"/>
              <a:gd name="connsiteX4" fmla="*/ 770884 w 6667500"/>
              <a:gd name="connsiteY4" fmla="*/ 275699 h 5595404"/>
              <a:gd name="connsiteX0" fmla="*/ 1426956 w 6667500"/>
              <a:gd name="connsiteY0" fmla="*/ 1058884 h 5595404"/>
              <a:gd name="connsiteX1" fmla="*/ 3437998 w 6667500"/>
              <a:gd name="connsiteY1" fmla="*/ 0 h 5595404"/>
              <a:gd name="connsiteX2" fmla="*/ 6667500 w 6667500"/>
              <a:gd name="connsiteY2" fmla="*/ 5595404 h 5595404"/>
              <a:gd name="connsiteX3" fmla="*/ 0 w 6667500"/>
              <a:gd name="connsiteY3" fmla="*/ 5595404 h 5595404"/>
              <a:gd name="connsiteX4" fmla="*/ 1426956 w 6667500"/>
              <a:gd name="connsiteY4" fmla="*/ 1058884 h 5595404"/>
              <a:gd name="connsiteX0" fmla="*/ 0 w 5240544"/>
              <a:gd name="connsiteY0" fmla="*/ 1058884 h 5595404"/>
              <a:gd name="connsiteX1" fmla="*/ 2011042 w 5240544"/>
              <a:gd name="connsiteY1" fmla="*/ 0 h 5595404"/>
              <a:gd name="connsiteX2" fmla="*/ 5240544 w 5240544"/>
              <a:gd name="connsiteY2" fmla="*/ 5595404 h 5595404"/>
              <a:gd name="connsiteX3" fmla="*/ 2940021 w 5240544"/>
              <a:gd name="connsiteY3" fmla="*/ 3409865 h 5595404"/>
              <a:gd name="connsiteX4" fmla="*/ 0 w 5240544"/>
              <a:gd name="connsiteY4" fmla="*/ 1058884 h 5595404"/>
              <a:gd name="connsiteX0" fmla="*/ 0 w 5265147"/>
              <a:gd name="connsiteY0" fmla="*/ 1058884 h 3409865"/>
              <a:gd name="connsiteX1" fmla="*/ 2011042 w 5265147"/>
              <a:gd name="connsiteY1" fmla="*/ 0 h 3409865"/>
              <a:gd name="connsiteX2" fmla="*/ 5265147 w 5265147"/>
              <a:gd name="connsiteY2" fmla="*/ 2397055 h 3409865"/>
              <a:gd name="connsiteX3" fmla="*/ 2940021 w 5265147"/>
              <a:gd name="connsiteY3" fmla="*/ 3409865 h 3409865"/>
              <a:gd name="connsiteX4" fmla="*/ 0 w 5265147"/>
              <a:gd name="connsiteY4" fmla="*/ 1058884 h 3409865"/>
              <a:gd name="connsiteX0" fmla="*/ 0 w 5019120"/>
              <a:gd name="connsiteY0" fmla="*/ 1058884 h 3409865"/>
              <a:gd name="connsiteX1" fmla="*/ 2011042 w 5019120"/>
              <a:gd name="connsiteY1" fmla="*/ 0 h 3409865"/>
              <a:gd name="connsiteX2" fmla="*/ 5019120 w 5019120"/>
              <a:gd name="connsiteY2" fmla="*/ 2290444 h 3409865"/>
              <a:gd name="connsiteX3" fmla="*/ 2940021 w 5019120"/>
              <a:gd name="connsiteY3" fmla="*/ 3409865 h 3409865"/>
              <a:gd name="connsiteX4" fmla="*/ 0 w 5019120"/>
              <a:gd name="connsiteY4" fmla="*/ 1058884 h 3409865"/>
              <a:gd name="connsiteX0" fmla="*/ 0 w 5019120"/>
              <a:gd name="connsiteY0" fmla="*/ 1058884 h 3397564"/>
              <a:gd name="connsiteX1" fmla="*/ 2011042 w 5019120"/>
              <a:gd name="connsiteY1" fmla="*/ 0 h 3397564"/>
              <a:gd name="connsiteX2" fmla="*/ 5019120 w 5019120"/>
              <a:gd name="connsiteY2" fmla="*/ 2290444 h 3397564"/>
              <a:gd name="connsiteX3" fmla="*/ 2923619 w 5019120"/>
              <a:gd name="connsiteY3" fmla="*/ 3397564 h 3397564"/>
              <a:gd name="connsiteX4" fmla="*/ 0 w 5019120"/>
              <a:gd name="connsiteY4" fmla="*/ 1058884 h 3397564"/>
              <a:gd name="connsiteX0" fmla="*/ 0 w 5019120"/>
              <a:gd name="connsiteY0" fmla="*/ 1214701 h 3553381"/>
              <a:gd name="connsiteX1" fmla="*/ 2027444 w 5019120"/>
              <a:gd name="connsiteY1" fmla="*/ 0 h 3553381"/>
              <a:gd name="connsiteX2" fmla="*/ 5019120 w 5019120"/>
              <a:gd name="connsiteY2" fmla="*/ 2446261 h 3553381"/>
              <a:gd name="connsiteX3" fmla="*/ 2923619 w 5019120"/>
              <a:gd name="connsiteY3" fmla="*/ 3553381 h 3553381"/>
              <a:gd name="connsiteX4" fmla="*/ 0 w 5019120"/>
              <a:gd name="connsiteY4" fmla="*/ 1214701 h 3553381"/>
              <a:gd name="connsiteX0" fmla="*/ 0 w 5019120"/>
              <a:gd name="connsiteY0" fmla="*/ 1108089 h 3446769"/>
              <a:gd name="connsiteX1" fmla="*/ 2043846 w 5019120"/>
              <a:gd name="connsiteY1" fmla="*/ 0 h 3446769"/>
              <a:gd name="connsiteX2" fmla="*/ 5019120 w 5019120"/>
              <a:gd name="connsiteY2" fmla="*/ 2339649 h 3446769"/>
              <a:gd name="connsiteX3" fmla="*/ 2923619 w 5019120"/>
              <a:gd name="connsiteY3" fmla="*/ 3446769 h 3446769"/>
              <a:gd name="connsiteX4" fmla="*/ 0 w 5019120"/>
              <a:gd name="connsiteY4" fmla="*/ 1108089 h 3446769"/>
              <a:gd name="connsiteX0" fmla="*/ 0 w 5010919"/>
              <a:gd name="connsiteY0" fmla="*/ 1108089 h 3446769"/>
              <a:gd name="connsiteX1" fmla="*/ 2043846 w 5010919"/>
              <a:gd name="connsiteY1" fmla="*/ 0 h 3446769"/>
              <a:gd name="connsiteX2" fmla="*/ 5010919 w 5010919"/>
              <a:gd name="connsiteY2" fmla="*/ 2310946 h 3446769"/>
              <a:gd name="connsiteX3" fmla="*/ 2923619 w 5010919"/>
              <a:gd name="connsiteY3" fmla="*/ 3446769 h 3446769"/>
              <a:gd name="connsiteX4" fmla="*/ 0 w 5010919"/>
              <a:gd name="connsiteY4" fmla="*/ 1108089 h 3446769"/>
              <a:gd name="connsiteX0" fmla="*/ 0 w 5010919"/>
              <a:gd name="connsiteY0" fmla="*/ 1108089 h 3422166"/>
              <a:gd name="connsiteX1" fmla="*/ 2043846 w 5010919"/>
              <a:gd name="connsiteY1" fmla="*/ 0 h 3422166"/>
              <a:gd name="connsiteX2" fmla="*/ 5010919 w 5010919"/>
              <a:gd name="connsiteY2" fmla="*/ 2310946 h 3422166"/>
              <a:gd name="connsiteX3" fmla="*/ 2976925 w 5010919"/>
              <a:gd name="connsiteY3" fmla="*/ 3422166 h 3422166"/>
              <a:gd name="connsiteX4" fmla="*/ 0 w 5010919"/>
              <a:gd name="connsiteY4" fmla="*/ 1108089 h 342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919" h="3422166">
                <a:moveTo>
                  <a:pt x="0" y="1108089"/>
                </a:moveTo>
                <a:lnTo>
                  <a:pt x="2043846" y="0"/>
                </a:lnTo>
                <a:lnTo>
                  <a:pt x="5010919" y="2310946"/>
                </a:lnTo>
                <a:lnTo>
                  <a:pt x="2976925" y="3422166"/>
                </a:lnTo>
                <a:lnTo>
                  <a:pt x="0" y="1108089"/>
                </a:lnTo>
                <a:close/>
              </a:path>
            </a:pathLst>
          </a:custGeom>
        </p:spPr>
        <p:txBody>
          <a:bodyPr/>
          <a:lstStyle/>
          <a:p>
            <a:endParaRPr lang="en-US"/>
          </a:p>
        </p:txBody>
      </p:sp>
    </p:spTree>
    <p:extLst>
      <p:ext uri="{BB962C8B-B14F-4D97-AF65-F5344CB8AC3E}">
        <p14:creationId xmlns:p14="http://schemas.microsoft.com/office/powerpoint/2010/main" val="231188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3FE096B-4671-462E-834A-9D2F07130FB7}"/>
              </a:ext>
            </a:extLst>
          </p:cNvPr>
          <p:cNvSpPr/>
          <p:nvPr userDrawn="1"/>
        </p:nvSpPr>
        <p:spPr>
          <a:xfrm>
            <a:off x="615697" y="2019303"/>
            <a:ext cx="2819394" cy="2819394"/>
          </a:xfrm>
          <a:prstGeom prst="ellipse">
            <a:avLst/>
          </a:prstGeom>
          <a:gradFill>
            <a:gsLst>
              <a:gs pos="0">
                <a:srgbClr val="F5DD0B"/>
              </a:gs>
              <a:gs pos="100000">
                <a:srgbClr val="EE34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44B3EB-2891-48F6-9D6A-6CE88BC2E01F}"/>
              </a:ext>
            </a:extLst>
          </p:cNvPr>
          <p:cNvSpPr/>
          <p:nvPr userDrawn="1"/>
        </p:nvSpPr>
        <p:spPr>
          <a:xfrm>
            <a:off x="695165" y="2098771"/>
            <a:ext cx="2660457" cy="2660457"/>
          </a:xfrm>
          <a:prstGeom prst="ellipse">
            <a:avLst/>
          </a:prstGeom>
          <a:solidFill>
            <a:srgbClr val="1F1F1F"/>
          </a:solidFill>
          <a:ln>
            <a:gradFill>
              <a:gsLst>
                <a:gs pos="0">
                  <a:srgbClr val="F5DD0B"/>
                </a:gs>
                <a:gs pos="100000">
                  <a:srgbClr val="EE342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Picture Placeholder 9">
            <a:extLst>
              <a:ext uri="{FF2B5EF4-FFF2-40B4-BE49-F238E27FC236}">
                <a16:creationId xmlns:a16="http://schemas.microsoft.com/office/drawing/2014/main" id="{08E0504E-5B54-4B9C-8481-13380681D36F}"/>
              </a:ext>
            </a:extLst>
          </p:cNvPr>
          <p:cNvSpPr>
            <a:spLocks noGrp="1"/>
          </p:cNvSpPr>
          <p:nvPr userDrawn="1">
            <p:ph type="pic" sz="quarter" idx="10"/>
          </p:nvPr>
        </p:nvSpPr>
        <p:spPr>
          <a:xfrm>
            <a:off x="815134" y="2218740"/>
            <a:ext cx="2420520" cy="2420520"/>
          </a:xfrm>
          <a:custGeom>
            <a:avLst/>
            <a:gdLst>
              <a:gd name="connsiteX0" fmla="*/ 863334 w 1726668"/>
              <a:gd name="connsiteY0" fmla="*/ 0 h 1726668"/>
              <a:gd name="connsiteX1" fmla="*/ 1726668 w 1726668"/>
              <a:gd name="connsiteY1" fmla="*/ 863334 h 1726668"/>
              <a:gd name="connsiteX2" fmla="*/ 863334 w 1726668"/>
              <a:gd name="connsiteY2" fmla="*/ 1726668 h 1726668"/>
              <a:gd name="connsiteX3" fmla="*/ 0 w 1726668"/>
              <a:gd name="connsiteY3" fmla="*/ 863334 h 1726668"/>
              <a:gd name="connsiteX4" fmla="*/ 863334 w 1726668"/>
              <a:gd name="connsiteY4" fmla="*/ 0 h 172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668" h="1726668">
                <a:moveTo>
                  <a:pt x="863334" y="0"/>
                </a:moveTo>
                <a:cubicBezTo>
                  <a:pt x="1340140" y="0"/>
                  <a:pt x="1726668" y="386528"/>
                  <a:pt x="1726668" y="863334"/>
                </a:cubicBezTo>
                <a:cubicBezTo>
                  <a:pt x="1726668" y="1340140"/>
                  <a:pt x="1340140" y="1726668"/>
                  <a:pt x="863334" y="1726668"/>
                </a:cubicBezTo>
                <a:cubicBezTo>
                  <a:pt x="386528" y="1726668"/>
                  <a:pt x="0" y="1340140"/>
                  <a:pt x="0" y="863334"/>
                </a:cubicBezTo>
                <a:cubicBezTo>
                  <a:pt x="0" y="386528"/>
                  <a:pt x="386528" y="0"/>
                  <a:pt x="863334" y="0"/>
                </a:cubicBezTo>
                <a:close/>
              </a:path>
            </a:pathLst>
          </a:custGeom>
          <a:pattFill prst="pct10">
            <a:fgClr>
              <a:srgbClr val="251700"/>
            </a:fgClr>
            <a:bgClr>
              <a:schemeClr val="bg1"/>
            </a:bgClr>
          </a:pattFill>
        </p:spPr>
        <p:txBody>
          <a:bodyPr wrap="square">
            <a:noAutofit/>
          </a:bodyPr>
          <a:lstStyle>
            <a:lvl1pPr>
              <a:defRPr sz="1000"/>
            </a:lvl1pPr>
          </a:lstStyle>
          <a:p>
            <a:endParaRPr lang="en-PK"/>
          </a:p>
        </p:txBody>
      </p:sp>
      <p:sp>
        <p:nvSpPr>
          <p:cNvPr id="8" name="Oval 7">
            <a:extLst>
              <a:ext uri="{FF2B5EF4-FFF2-40B4-BE49-F238E27FC236}">
                <a16:creationId xmlns:a16="http://schemas.microsoft.com/office/drawing/2014/main" id="{A5B9F85E-7B75-4CCD-9BBE-FB777FAA5A32}"/>
              </a:ext>
            </a:extLst>
          </p:cNvPr>
          <p:cNvSpPr/>
          <p:nvPr userDrawn="1"/>
        </p:nvSpPr>
        <p:spPr>
          <a:xfrm>
            <a:off x="4570590" y="2019303"/>
            <a:ext cx="2819394" cy="2819394"/>
          </a:xfrm>
          <a:prstGeom prst="ellipse">
            <a:avLst/>
          </a:prstGeom>
          <a:gradFill>
            <a:gsLst>
              <a:gs pos="0">
                <a:srgbClr val="F5DD0B"/>
              </a:gs>
              <a:gs pos="100000">
                <a:srgbClr val="EE34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950EB0-7461-476D-81ED-162522BA9D85}"/>
              </a:ext>
            </a:extLst>
          </p:cNvPr>
          <p:cNvSpPr/>
          <p:nvPr userDrawn="1"/>
        </p:nvSpPr>
        <p:spPr>
          <a:xfrm>
            <a:off x="4650058" y="2098771"/>
            <a:ext cx="2660457" cy="2660457"/>
          </a:xfrm>
          <a:prstGeom prst="ellipse">
            <a:avLst/>
          </a:prstGeom>
          <a:solidFill>
            <a:srgbClr val="1F1F1F"/>
          </a:solidFill>
          <a:ln>
            <a:gradFill>
              <a:gsLst>
                <a:gs pos="0">
                  <a:srgbClr val="F5DD0B"/>
                </a:gs>
                <a:gs pos="100000">
                  <a:srgbClr val="EE342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0" name="Picture Placeholder 9">
            <a:extLst>
              <a:ext uri="{FF2B5EF4-FFF2-40B4-BE49-F238E27FC236}">
                <a16:creationId xmlns:a16="http://schemas.microsoft.com/office/drawing/2014/main" id="{CCF0D562-8000-4628-8EC0-41AB58E55978}"/>
              </a:ext>
            </a:extLst>
          </p:cNvPr>
          <p:cNvSpPr>
            <a:spLocks noGrp="1"/>
          </p:cNvSpPr>
          <p:nvPr userDrawn="1">
            <p:ph type="pic" sz="quarter" idx="11"/>
          </p:nvPr>
        </p:nvSpPr>
        <p:spPr>
          <a:xfrm>
            <a:off x="4770027" y="2218740"/>
            <a:ext cx="2420520" cy="2420520"/>
          </a:xfrm>
          <a:custGeom>
            <a:avLst/>
            <a:gdLst>
              <a:gd name="connsiteX0" fmla="*/ 863334 w 1726668"/>
              <a:gd name="connsiteY0" fmla="*/ 0 h 1726668"/>
              <a:gd name="connsiteX1" fmla="*/ 1726668 w 1726668"/>
              <a:gd name="connsiteY1" fmla="*/ 863334 h 1726668"/>
              <a:gd name="connsiteX2" fmla="*/ 863334 w 1726668"/>
              <a:gd name="connsiteY2" fmla="*/ 1726668 h 1726668"/>
              <a:gd name="connsiteX3" fmla="*/ 0 w 1726668"/>
              <a:gd name="connsiteY3" fmla="*/ 863334 h 1726668"/>
              <a:gd name="connsiteX4" fmla="*/ 863334 w 1726668"/>
              <a:gd name="connsiteY4" fmla="*/ 0 h 172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668" h="1726668">
                <a:moveTo>
                  <a:pt x="863334" y="0"/>
                </a:moveTo>
                <a:cubicBezTo>
                  <a:pt x="1340140" y="0"/>
                  <a:pt x="1726668" y="386528"/>
                  <a:pt x="1726668" y="863334"/>
                </a:cubicBezTo>
                <a:cubicBezTo>
                  <a:pt x="1726668" y="1340140"/>
                  <a:pt x="1340140" y="1726668"/>
                  <a:pt x="863334" y="1726668"/>
                </a:cubicBezTo>
                <a:cubicBezTo>
                  <a:pt x="386528" y="1726668"/>
                  <a:pt x="0" y="1340140"/>
                  <a:pt x="0" y="863334"/>
                </a:cubicBezTo>
                <a:cubicBezTo>
                  <a:pt x="0" y="386528"/>
                  <a:pt x="386528" y="0"/>
                  <a:pt x="863334" y="0"/>
                </a:cubicBezTo>
                <a:close/>
              </a:path>
            </a:pathLst>
          </a:custGeom>
          <a:pattFill prst="pct10">
            <a:fgClr>
              <a:srgbClr val="251700"/>
            </a:fgClr>
            <a:bgClr>
              <a:schemeClr val="bg1"/>
            </a:bgClr>
          </a:pattFill>
        </p:spPr>
        <p:txBody>
          <a:bodyPr wrap="square">
            <a:noAutofit/>
          </a:bodyPr>
          <a:lstStyle>
            <a:lvl1pPr>
              <a:defRPr sz="1000"/>
            </a:lvl1pPr>
          </a:lstStyle>
          <a:p>
            <a:endParaRPr lang="en-PK"/>
          </a:p>
        </p:txBody>
      </p:sp>
      <p:sp>
        <p:nvSpPr>
          <p:cNvPr id="12" name="Oval 11">
            <a:extLst>
              <a:ext uri="{FF2B5EF4-FFF2-40B4-BE49-F238E27FC236}">
                <a16:creationId xmlns:a16="http://schemas.microsoft.com/office/drawing/2014/main" id="{A936F772-A289-4BA5-B4E0-59FA6A12C3AA}"/>
              </a:ext>
            </a:extLst>
          </p:cNvPr>
          <p:cNvSpPr/>
          <p:nvPr userDrawn="1"/>
        </p:nvSpPr>
        <p:spPr>
          <a:xfrm>
            <a:off x="8525483" y="2019303"/>
            <a:ext cx="2819394" cy="2819394"/>
          </a:xfrm>
          <a:prstGeom prst="ellipse">
            <a:avLst/>
          </a:prstGeom>
          <a:gradFill>
            <a:gsLst>
              <a:gs pos="0">
                <a:srgbClr val="F5DD0B"/>
              </a:gs>
              <a:gs pos="100000">
                <a:srgbClr val="EE34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796879-B3FE-4780-8614-04DD36B30A7E}"/>
              </a:ext>
            </a:extLst>
          </p:cNvPr>
          <p:cNvSpPr/>
          <p:nvPr userDrawn="1"/>
        </p:nvSpPr>
        <p:spPr>
          <a:xfrm>
            <a:off x="8604951" y="2098771"/>
            <a:ext cx="2660457" cy="2660457"/>
          </a:xfrm>
          <a:prstGeom prst="ellipse">
            <a:avLst/>
          </a:prstGeom>
          <a:solidFill>
            <a:srgbClr val="1F1F1F"/>
          </a:solidFill>
          <a:ln>
            <a:gradFill>
              <a:gsLst>
                <a:gs pos="0">
                  <a:srgbClr val="F5DD0B"/>
                </a:gs>
                <a:gs pos="100000">
                  <a:srgbClr val="EE342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14" name="Picture Placeholder 9">
            <a:extLst>
              <a:ext uri="{FF2B5EF4-FFF2-40B4-BE49-F238E27FC236}">
                <a16:creationId xmlns:a16="http://schemas.microsoft.com/office/drawing/2014/main" id="{29C4A9D4-3E53-489B-B2FC-784C1ADFE821}"/>
              </a:ext>
            </a:extLst>
          </p:cNvPr>
          <p:cNvSpPr>
            <a:spLocks noGrp="1"/>
          </p:cNvSpPr>
          <p:nvPr userDrawn="1">
            <p:ph type="pic" sz="quarter" idx="13"/>
          </p:nvPr>
        </p:nvSpPr>
        <p:spPr>
          <a:xfrm>
            <a:off x="8724920" y="2218740"/>
            <a:ext cx="2420520" cy="2420520"/>
          </a:xfrm>
          <a:custGeom>
            <a:avLst/>
            <a:gdLst>
              <a:gd name="connsiteX0" fmla="*/ 863334 w 1726668"/>
              <a:gd name="connsiteY0" fmla="*/ 0 h 1726668"/>
              <a:gd name="connsiteX1" fmla="*/ 1726668 w 1726668"/>
              <a:gd name="connsiteY1" fmla="*/ 863334 h 1726668"/>
              <a:gd name="connsiteX2" fmla="*/ 863334 w 1726668"/>
              <a:gd name="connsiteY2" fmla="*/ 1726668 h 1726668"/>
              <a:gd name="connsiteX3" fmla="*/ 0 w 1726668"/>
              <a:gd name="connsiteY3" fmla="*/ 863334 h 1726668"/>
              <a:gd name="connsiteX4" fmla="*/ 863334 w 1726668"/>
              <a:gd name="connsiteY4" fmla="*/ 0 h 172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668" h="1726668">
                <a:moveTo>
                  <a:pt x="863334" y="0"/>
                </a:moveTo>
                <a:cubicBezTo>
                  <a:pt x="1340140" y="0"/>
                  <a:pt x="1726668" y="386528"/>
                  <a:pt x="1726668" y="863334"/>
                </a:cubicBezTo>
                <a:cubicBezTo>
                  <a:pt x="1726668" y="1340140"/>
                  <a:pt x="1340140" y="1726668"/>
                  <a:pt x="863334" y="1726668"/>
                </a:cubicBezTo>
                <a:cubicBezTo>
                  <a:pt x="386528" y="1726668"/>
                  <a:pt x="0" y="1340140"/>
                  <a:pt x="0" y="863334"/>
                </a:cubicBezTo>
                <a:cubicBezTo>
                  <a:pt x="0" y="386528"/>
                  <a:pt x="386528" y="0"/>
                  <a:pt x="863334" y="0"/>
                </a:cubicBezTo>
                <a:close/>
              </a:path>
            </a:pathLst>
          </a:custGeom>
          <a:pattFill prst="pct10">
            <a:fgClr>
              <a:srgbClr val="251700"/>
            </a:fgClr>
            <a:bgClr>
              <a:schemeClr val="bg1"/>
            </a:bgClr>
          </a:pattFill>
        </p:spPr>
        <p:txBody>
          <a:bodyPr wrap="square">
            <a:noAutofit/>
          </a:bodyPr>
          <a:lstStyle>
            <a:lvl1pPr>
              <a:defRPr sz="1000"/>
            </a:lvl1pPr>
          </a:lstStyle>
          <a:p>
            <a:endParaRPr lang="en-PK"/>
          </a:p>
        </p:txBody>
      </p:sp>
    </p:spTree>
    <p:extLst>
      <p:ext uri="{BB962C8B-B14F-4D97-AF65-F5344CB8AC3E}">
        <p14:creationId xmlns:p14="http://schemas.microsoft.com/office/powerpoint/2010/main" val="3113483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image" Target="../media/image1.png" /><Relationship Id="rId5" Type="http://schemas.openxmlformats.org/officeDocument/2006/relationships/theme" Target="../theme/theme1.xml" /><Relationship Id="rId4" Type="http://schemas.openxmlformats.org/officeDocument/2006/relationships/slideLayout" Target="../slideLayouts/slideLayout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E6BAB9-7AAD-4D1D-B1DC-08AA732B2128}"/>
              </a:ext>
            </a:extLst>
          </p:cNvPr>
          <p:cNvSpPr/>
          <p:nvPr userDrawn="1"/>
        </p:nvSpPr>
        <p:spPr>
          <a:xfrm>
            <a:off x="0" y="6757988"/>
            <a:ext cx="12192000" cy="100012"/>
          </a:xfrm>
          <a:prstGeom prst="rect">
            <a:avLst/>
          </a:prstGeom>
          <a:gradFill flip="none" rotWithShape="1">
            <a:gsLst>
              <a:gs pos="100000">
                <a:srgbClr val="F5DD0B"/>
              </a:gs>
              <a:gs pos="0">
                <a:srgbClr val="EE34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Picture 4">
            <a:extLst>
              <a:ext uri="{FF2B5EF4-FFF2-40B4-BE49-F238E27FC236}">
                <a16:creationId xmlns:a16="http://schemas.microsoft.com/office/drawing/2014/main" id="{A39F9970-F6DA-4FBF-9FA5-CAAF533D7963}"/>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2486" b="1"/>
          <a:stretch/>
        </p:blipFill>
        <p:spPr bwMode="auto">
          <a:xfrm>
            <a:off x="11519210" y="136218"/>
            <a:ext cx="556591" cy="46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65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3840" userDrawn="1">
          <p15:clr>
            <a:srgbClr val="F26B43"/>
          </p15:clr>
        </p15:guide>
        <p15:guide id="3" pos="7469" userDrawn="1">
          <p15:clr>
            <a:srgbClr val="F26B43"/>
          </p15:clr>
        </p15:guide>
        <p15:guide id="4" orient="horz" pos="232" userDrawn="1">
          <p15:clr>
            <a:srgbClr val="F26B43"/>
          </p15:clr>
        </p15:guide>
        <p15:guide id="5" orient="horz" pos="4088"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jpeg" /><Relationship Id="rId1" Type="http://schemas.openxmlformats.org/officeDocument/2006/relationships/slideLayout" Target="../slideLayouts/slideLayout1.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5.svg" /><Relationship Id="rId7" Type="http://schemas.openxmlformats.org/officeDocument/2006/relationships/image" Target="../media/image29.svg" /><Relationship Id="rId2" Type="http://schemas.openxmlformats.org/officeDocument/2006/relationships/image" Target="../media/image24.png" /><Relationship Id="rId1" Type="http://schemas.openxmlformats.org/officeDocument/2006/relationships/slideLayout" Target="../slideLayouts/slideLayout2.xml" /><Relationship Id="rId6" Type="http://schemas.openxmlformats.org/officeDocument/2006/relationships/image" Target="../media/image28.png" /><Relationship Id="rId5" Type="http://schemas.openxmlformats.org/officeDocument/2006/relationships/image" Target="../media/image27.svg" /><Relationship Id="rId4" Type="http://schemas.openxmlformats.org/officeDocument/2006/relationships/image" Target="../media/image26.png" /></Relationships>
</file>

<file path=ppt/slides/_rels/slide11.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image" Target="../media/image30.png" /><Relationship Id="rId1" Type="http://schemas.openxmlformats.org/officeDocument/2006/relationships/slideLayout" Target="../slideLayouts/slideLayout3.xml" /><Relationship Id="rId5" Type="http://schemas.openxmlformats.org/officeDocument/2006/relationships/hyperlink" Target="https://www.tantilink.net/2017/10/migliori-app-per-le-foto-iphone-e.html" TargetMode="External" /><Relationship Id="rId4" Type="http://schemas.openxmlformats.org/officeDocument/2006/relationships/image" Target="../media/image32.pn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8" Type="http://schemas.openxmlformats.org/officeDocument/2006/relationships/image" Target="../media/image39.png" /><Relationship Id="rId3" Type="http://schemas.openxmlformats.org/officeDocument/2006/relationships/image" Target="../media/image34.svg" /><Relationship Id="rId7" Type="http://schemas.openxmlformats.org/officeDocument/2006/relationships/image" Target="../media/image38.svg" /><Relationship Id="rId2" Type="http://schemas.openxmlformats.org/officeDocument/2006/relationships/image" Target="../media/image33.png" /><Relationship Id="rId1" Type="http://schemas.openxmlformats.org/officeDocument/2006/relationships/slideLayout" Target="../slideLayouts/slideLayout2.xml" /><Relationship Id="rId6" Type="http://schemas.openxmlformats.org/officeDocument/2006/relationships/image" Target="../media/image37.png" /><Relationship Id="rId5" Type="http://schemas.openxmlformats.org/officeDocument/2006/relationships/image" Target="../media/image36.svg" /><Relationship Id="rId4" Type="http://schemas.openxmlformats.org/officeDocument/2006/relationships/image" Target="../media/image35.png" /><Relationship Id="rId9" Type="http://schemas.openxmlformats.org/officeDocument/2006/relationships/image" Target="../media/image40.sv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image" Target="../media/image6.png" /><Relationship Id="rId13" Type="http://schemas.openxmlformats.org/officeDocument/2006/relationships/image" Target="../media/image11.svg" /><Relationship Id="rId3" Type="http://schemas.openxmlformats.org/officeDocument/2006/relationships/hyperlink" Target="http://www.ridewithusapp.com/" TargetMode="External" /><Relationship Id="rId7" Type="http://schemas.openxmlformats.org/officeDocument/2006/relationships/image" Target="../media/image5.svg" /><Relationship Id="rId12" Type="http://schemas.openxmlformats.org/officeDocument/2006/relationships/image" Target="../media/image10.png" /><Relationship Id="rId2" Type="http://schemas.openxmlformats.org/officeDocument/2006/relationships/hyperlink" Target="http://www.getridedebitcard.com/" TargetMode="External" /><Relationship Id="rId1" Type="http://schemas.openxmlformats.org/officeDocument/2006/relationships/slideLayout" Target="../slideLayouts/slideLayout2.xml" /><Relationship Id="rId6" Type="http://schemas.openxmlformats.org/officeDocument/2006/relationships/image" Target="../media/image4.png" /><Relationship Id="rId11" Type="http://schemas.openxmlformats.org/officeDocument/2006/relationships/image" Target="../media/image9.svg" /><Relationship Id="rId5" Type="http://schemas.openxmlformats.org/officeDocument/2006/relationships/hyperlink" Target="http://www.ridewithusdelivery.com/" TargetMode="External" /><Relationship Id="rId10" Type="http://schemas.openxmlformats.org/officeDocument/2006/relationships/image" Target="../media/image8.png" /><Relationship Id="rId4" Type="http://schemas.openxmlformats.org/officeDocument/2006/relationships/hyperlink" Target="http://www.rideappincglobal.com/" TargetMode="External" /><Relationship Id="rId9" Type="http://schemas.openxmlformats.org/officeDocument/2006/relationships/image" Target="../media/image7.svg" /></Relationships>
</file>

<file path=ppt/slides/_rels/slide3.xml.rels><?xml version="1.0" encoding="UTF-8" standalone="yes"?>
<Relationships xmlns="http://schemas.openxmlformats.org/package/2006/relationships"><Relationship Id="rId3" Type="http://schemas.openxmlformats.org/officeDocument/2006/relationships/image" Target="../media/image13.svg" /><Relationship Id="rId7" Type="http://schemas.openxmlformats.org/officeDocument/2006/relationships/image" Target="../media/image17.svg"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image" Target="../media/image16.png" /><Relationship Id="rId5" Type="http://schemas.openxmlformats.org/officeDocument/2006/relationships/image" Target="../media/image15.svg" /><Relationship Id="rId4" Type="http://schemas.openxmlformats.org/officeDocument/2006/relationships/image" Target="../media/image14.png" /></Relationships>
</file>

<file path=ppt/slides/_rels/slide4.xml.rels><?xml version="1.0" encoding="UTF-8" standalone="yes"?>
<Relationships xmlns="http://schemas.openxmlformats.org/package/2006/relationships"><Relationship Id="rId3" Type="http://schemas.openxmlformats.org/officeDocument/2006/relationships/hyperlink" Target="http://www.ridewithusapp.com/" TargetMode="External" /><Relationship Id="rId2" Type="http://schemas.openxmlformats.org/officeDocument/2006/relationships/hyperlink" Target="http://www.rideinvestorcenter.com/" TargetMode="External" /><Relationship Id="rId1" Type="http://schemas.openxmlformats.org/officeDocument/2006/relationships/slideLayout" Target="../slideLayouts/slideLayout2.xml" /><Relationship Id="rId5" Type="http://schemas.openxmlformats.org/officeDocument/2006/relationships/image" Target="../media/image18.png" /><Relationship Id="rId4" Type="http://schemas.openxmlformats.org/officeDocument/2006/relationships/hyperlink" Target="http://www.getridedebitcard.com/" TargetMode="External" /></Relationships>
</file>

<file path=ppt/slides/_rels/slide5.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hyperlink" Target="http://www.getridedebitcard.com/" TargetMode="External" /><Relationship Id="rId2" Type="http://schemas.openxmlformats.org/officeDocument/2006/relationships/image" Target="../media/image23.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 up of a car's steering wheel&#10;&#10;Description automatically generated with low confidence">
            <a:extLst>
              <a:ext uri="{FF2B5EF4-FFF2-40B4-BE49-F238E27FC236}">
                <a16:creationId xmlns:a16="http://schemas.microsoft.com/office/drawing/2014/main" id="{EFF60B45-6BD9-421C-A418-EB4BDA8B0224}"/>
              </a:ext>
            </a:extLst>
          </p:cNvPr>
          <p:cNvPicPr>
            <a:picLocks noChangeAspect="1"/>
          </p:cNvPicPr>
          <p:nvPr/>
        </p:nvPicPr>
        <p:blipFill>
          <a:blip r:embed="rId2">
            <a:alphaModFix amt="7000"/>
            <a:extLst>
              <a:ext uri="{28A0092B-C50C-407E-A947-70E740481C1C}">
                <a14:useLocalDpi xmlns:a14="http://schemas.microsoft.com/office/drawing/2010/main" val="0"/>
              </a:ext>
            </a:extLst>
          </a:blip>
          <a:stretch>
            <a:fillRect/>
          </a:stretch>
        </p:blipFill>
        <p:spPr>
          <a:xfrm>
            <a:off x="2057421" y="0"/>
            <a:ext cx="10134579" cy="6858000"/>
          </a:xfrm>
          <a:prstGeom prst="rect">
            <a:avLst/>
          </a:prstGeom>
        </p:spPr>
      </p:pic>
      <p:pic>
        <p:nvPicPr>
          <p:cNvPr id="1028" name="Picture 4">
            <a:extLst>
              <a:ext uri="{FF2B5EF4-FFF2-40B4-BE49-F238E27FC236}">
                <a16:creationId xmlns:a16="http://schemas.microsoft.com/office/drawing/2014/main" id="{146D3E4C-6F14-4DBD-939C-9C376BABD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815"/>
          <a:stretch/>
        </p:blipFill>
        <p:spPr bwMode="auto">
          <a:xfrm>
            <a:off x="5681036" y="2267339"/>
            <a:ext cx="5451954" cy="11616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8E21CCB-3DAB-4213-B339-84BBCC7F6847}"/>
              </a:ext>
            </a:extLst>
          </p:cNvPr>
          <p:cNvSpPr txBox="1"/>
          <p:nvPr/>
        </p:nvSpPr>
        <p:spPr>
          <a:xfrm>
            <a:off x="5675924" y="3509497"/>
            <a:ext cx="5766150" cy="1015663"/>
          </a:xfrm>
          <a:prstGeom prst="rect">
            <a:avLst/>
          </a:prstGeom>
          <a:noFill/>
        </p:spPr>
        <p:txBody>
          <a:bodyPr wrap="square" rtlCol="0">
            <a:spAutoFit/>
          </a:bodyPr>
          <a:lstStyle/>
          <a:p>
            <a:r>
              <a:rPr lang="en-US" sz="6000" b="1" i="1" dirty="0">
                <a:solidFill>
                  <a:schemeClr val="bg1"/>
                </a:solidFill>
              </a:rPr>
              <a:t>WITH US APP</a:t>
            </a:r>
            <a:endParaRPr lang="en-PK" sz="6000" b="1" i="1" dirty="0">
              <a:solidFill>
                <a:schemeClr val="bg1"/>
              </a:solidFill>
            </a:endParaRPr>
          </a:p>
        </p:txBody>
      </p:sp>
      <p:sp>
        <p:nvSpPr>
          <p:cNvPr id="26" name="Rectangle 25">
            <a:extLst>
              <a:ext uri="{FF2B5EF4-FFF2-40B4-BE49-F238E27FC236}">
                <a16:creationId xmlns:a16="http://schemas.microsoft.com/office/drawing/2014/main" id="{8F57C54E-D6EA-4D5D-A19F-5C948B89E4E2}"/>
              </a:ext>
            </a:extLst>
          </p:cNvPr>
          <p:cNvSpPr/>
          <p:nvPr/>
        </p:nvSpPr>
        <p:spPr>
          <a:xfrm>
            <a:off x="1838325" y="368300"/>
            <a:ext cx="10018713" cy="6121400"/>
          </a:xfrm>
          <a:prstGeom prst="rect">
            <a:avLst/>
          </a:prstGeom>
          <a:noFill/>
          <a:ln w="25400">
            <a:gradFill>
              <a:gsLst>
                <a:gs pos="0">
                  <a:srgbClr val="F5DD0B"/>
                </a:gs>
                <a:gs pos="100000">
                  <a:srgbClr val="EE342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3" name="Freeform: Shape 22">
            <a:extLst>
              <a:ext uri="{FF2B5EF4-FFF2-40B4-BE49-F238E27FC236}">
                <a16:creationId xmlns:a16="http://schemas.microsoft.com/office/drawing/2014/main" id="{FF4402A1-B997-4072-91A0-20C9FD607089}"/>
              </a:ext>
            </a:extLst>
          </p:cNvPr>
          <p:cNvSpPr/>
          <p:nvPr/>
        </p:nvSpPr>
        <p:spPr>
          <a:xfrm rot="10800000">
            <a:off x="0" y="0"/>
            <a:ext cx="4043689" cy="6858000"/>
          </a:xfrm>
          <a:custGeom>
            <a:avLst/>
            <a:gdLst>
              <a:gd name="connsiteX0" fmla="*/ 0 w 4043689"/>
              <a:gd name="connsiteY0" fmla="*/ 0 h 6858000"/>
              <a:gd name="connsiteX1" fmla="*/ 4043689 w 4043689"/>
              <a:gd name="connsiteY1" fmla="*/ 0 h 6858000"/>
              <a:gd name="connsiteX2" fmla="*/ 4043689 w 4043689"/>
              <a:gd name="connsiteY2" fmla="*/ 6858000 h 6858000"/>
              <a:gd name="connsiteX3" fmla="*/ 0 w 4043689"/>
              <a:gd name="connsiteY3" fmla="*/ 6858000 h 6858000"/>
              <a:gd name="connsiteX4" fmla="*/ 1789 w 4043689"/>
              <a:gd name="connsiteY4" fmla="*/ 6856853 h 6858000"/>
              <a:gd name="connsiteX5" fmla="*/ 1824364 w 4043689"/>
              <a:gd name="connsiteY5" fmla="*/ 3429000 h 6858000"/>
              <a:gd name="connsiteX6" fmla="*/ 1789 w 4043689"/>
              <a:gd name="connsiteY6" fmla="*/ 11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689" h="6858000">
                <a:moveTo>
                  <a:pt x="0" y="0"/>
                </a:moveTo>
                <a:lnTo>
                  <a:pt x="4043689" y="0"/>
                </a:lnTo>
                <a:lnTo>
                  <a:pt x="4043689" y="6858000"/>
                </a:lnTo>
                <a:lnTo>
                  <a:pt x="0" y="6858000"/>
                </a:lnTo>
                <a:lnTo>
                  <a:pt x="1789" y="6856853"/>
                </a:lnTo>
                <a:cubicBezTo>
                  <a:pt x="1101400" y="6113971"/>
                  <a:pt x="1824364" y="4855914"/>
                  <a:pt x="1824364" y="3429000"/>
                </a:cubicBezTo>
                <a:cubicBezTo>
                  <a:pt x="1824364" y="2002086"/>
                  <a:pt x="1101400" y="744030"/>
                  <a:pt x="1789" y="1147"/>
                </a:cubicBezTo>
                <a:close/>
              </a:path>
            </a:pathLst>
          </a:custGeom>
          <a:gradFill flip="none" rotWithShape="1">
            <a:gsLst>
              <a:gs pos="100000">
                <a:srgbClr val="F5DD0B"/>
              </a:gs>
              <a:gs pos="0">
                <a:srgbClr val="EE342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p>
        </p:txBody>
      </p:sp>
      <p:pic>
        <p:nvPicPr>
          <p:cNvPr id="27" name="Picture 26" descr="A picture containing icon&#10;&#10;Description automatically generated">
            <a:extLst>
              <a:ext uri="{FF2B5EF4-FFF2-40B4-BE49-F238E27FC236}">
                <a16:creationId xmlns:a16="http://schemas.microsoft.com/office/drawing/2014/main" id="{AE6ED898-F6A1-40D9-9221-3D87DFA91BCD}"/>
              </a:ext>
            </a:extLst>
          </p:cNvPr>
          <p:cNvPicPr>
            <a:picLocks noChangeAspect="1"/>
          </p:cNvPicPr>
          <p:nvPr/>
        </p:nvPicPr>
        <p:blipFill rotWithShape="1">
          <a:blip r:embed="rId4">
            <a:extLst>
              <a:ext uri="{28A0092B-C50C-407E-A947-70E740481C1C}">
                <a14:useLocalDpi xmlns:a14="http://schemas.microsoft.com/office/drawing/2010/main" val="0"/>
              </a:ext>
            </a:extLst>
          </a:blip>
          <a:srcRect l="25964" r="40759"/>
          <a:stretch/>
        </p:blipFill>
        <p:spPr>
          <a:xfrm>
            <a:off x="1227493" y="-368418"/>
            <a:ext cx="4043691" cy="7594836"/>
          </a:xfrm>
          <a:prstGeom prst="rect">
            <a:avLst/>
          </a:prstGeom>
        </p:spPr>
      </p:pic>
      <p:sp>
        <p:nvSpPr>
          <p:cNvPr id="2" name="TextBox 1">
            <a:extLst>
              <a:ext uri="{FF2B5EF4-FFF2-40B4-BE49-F238E27FC236}">
                <a16:creationId xmlns:a16="http://schemas.microsoft.com/office/drawing/2014/main" id="{0F8DE1B2-1557-45BE-9FD5-041B310DE4AC}"/>
              </a:ext>
            </a:extLst>
          </p:cNvPr>
          <p:cNvSpPr txBox="1"/>
          <p:nvPr/>
        </p:nvSpPr>
        <p:spPr>
          <a:xfrm>
            <a:off x="6096000" y="4411363"/>
            <a:ext cx="4617308" cy="1015663"/>
          </a:xfrm>
          <a:prstGeom prst="rect">
            <a:avLst/>
          </a:prstGeom>
          <a:noFill/>
        </p:spPr>
        <p:txBody>
          <a:bodyPr wrap="square" rtlCol="0">
            <a:spAutoFit/>
          </a:bodyPr>
          <a:lstStyle/>
          <a:p>
            <a:r>
              <a:rPr lang="en-US" sz="1200" dirty="0">
                <a:solidFill>
                  <a:schemeClr val="bg1">
                    <a:lumMod val="95000"/>
                  </a:schemeClr>
                </a:solidFill>
                <a:latin typeface="Bahnschrift" panose="020B0502040204020203" pitchFamily="34" charset="0"/>
              </a:rPr>
              <a:t>A technology company with a focus in Electric mobility, Rideshare, Delivery technologies, Electric Car development, and Financial services. Ride with us app is on your App Store and the first Rideshare App platform that brings all our ride members to one ecosystem marketplace of the future. </a:t>
            </a:r>
            <a:endParaRPr lang="en-US" sz="1200" dirty="0">
              <a:latin typeface="Bahnschrift" panose="020B0502040204020203" pitchFamily="34" charset="0"/>
            </a:endParaRPr>
          </a:p>
        </p:txBody>
      </p:sp>
    </p:spTree>
    <p:extLst>
      <p:ext uri="{BB962C8B-B14F-4D97-AF65-F5344CB8AC3E}">
        <p14:creationId xmlns:p14="http://schemas.microsoft.com/office/powerpoint/2010/main" val="403383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9E9DB0-F284-4F2F-A3B1-0B9E7ED15554}"/>
              </a:ext>
            </a:extLst>
          </p:cNvPr>
          <p:cNvSpPr txBox="1"/>
          <p:nvPr/>
        </p:nvSpPr>
        <p:spPr>
          <a:xfrm>
            <a:off x="3990975" y="623372"/>
            <a:ext cx="4210050" cy="523220"/>
          </a:xfrm>
          <a:prstGeom prst="rect">
            <a:avLst/>
          </a:prstGeom>
          <a:noFill/>
        </p:spPr>
        <p:txBody>
          <a:bodyPr wrap="square">
            <a:spAutoFit/>
          </a:bodyPr>
          <a:lstStyle/>
          <a:p>
            <a:pPr algn="ctr"/>
            <a:r>
              <a:rPr lang="en-US" sz="2800" dirty="0">
                <a:solidFill>
                  <a:schemeClr val="bg1"/>
                </a:solidFill>
                <a:latin typeface="+mj-lt"/>
              </a:rPr>
              <a:t>W</a:t>
            </a:r>
            <a:r>
              <a:rPr lang="en-US" sz="2800" dirty="0">
                <a:solidFill>
                  <a:srgbClr val="FFC000"/>
                </a:solidFill>
                <a:latin typeface="+mj-lt"/>
              </a:rPr>
              <a:t>ha</a:t>
            </a:r>
            <a:r>
              <a:rPr lang="en-US" sz="2800" dirty="0">
                <a:solidFill>
                  <a:schemeClr val="bg1"/>
                </a:solidFill>
                <a:latin typeface="+mj-lt"/>
              </a:rPr>
              <a:t>t are We i</a:t>
            </a:r>
            <a:r>
              <a:rPr lang="en-US" sz="2800" dirty="0">
                <a:solidFill>
                  <a:srgbClr val="FFC000"/>
                </a:solidFill>
                <a:latin typeface="+mj-lt"/>
              </a:rPr>
              <a:t>nvesti</a:t>
            </a:r>
            <a:r>
              <a:rPr lang="en-US" sz="2800" dirty="0">
                <a:solidFill>
                  <a:schemeClr val="bg1"/>
                </a:solidFill>
                <a:latin typeface="+mj-lt"/>
              </a:rPr>
              <a:t>ng in </a:t>
            </a:r>
            <a:endParaRPr lang="en-US" sz="2800" dirty="0">
              <a:solidFill>
                <a:srgbClr val="F5DD0B"/>
              </a:solidFill>
              <a:latin typeface="+mj-lt"/>
            </a:endParaRPr>
          </a:p>
        </p:txBody>
      </p:sp>
      <p:cxnSp>
        <p:nvCxnSpPr>
          <p:cNvPr id="3" name="Straight Connector 2">
            <a:extLst>
              <a:ext uri="{FF2B5EF4-FFF2-40B4-BE49-F238E27FC236}">
                <a16:creationId xmlns:a16="http://schemas.microsoft.com/office/drawing/2014/main" id="{14492FC0-BF30-4F38-BD62-78C32FF3D094}"/>
              </a:ext>
            </a:extLst>
          </p:cNvPr>
          <p:cNvCxnSpPr>
            <a:cxnSpLocks/>
          </p:cNvCxnSpPr>
          <p:nvPr/>
        </p:nvCxnSpPr>
        <p:spPr>
          <a:xfrm>
            <a:off x="5276850"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1CB1273-C38E-4262-9F17-1AD3178C567E}"/>
              </a:ext>
            </a:extLst>
          </p:cNvPr>
          <p:cNvSpPr/>
          <p:nvPr/>
        </p:nvSpPr>
        <p:spPr>
          <a:xfrm rot="877738">
            <a:off x="476084" y="2421494"/>
            <a:ext cx="3405457" cy="3281244"/>
          </a:xfrm>
          <a:custGeom>
            <a:avLst/>
            <a:gdLst>
              <a:gd name="connsiteX0" fmla="*/ 638766 w 2324587"/>
              <a:gd name="connsiteY0" fmla="*/ 2239798 h 2239797"/>
              <a:gd name="connsiteX1" fmla="*/ 491665 w 2324587"/>
              <a:gd name="connsiteY1" fmla="*/ 2151362 h 2239797"/>
              <a:gd name="connsiteX2" fmla="*/ 5748 w 2324587"/>
              <a:gd name="connsiteY2" fmla="*/ 700425 h 2239797"/>
              <a:gd name="connsiteX3" fmla="*/ 135993 w 2324587"/>
              <a:gd name="connsiteY3" fmla="*/ 506718 h 2239797"/>
              <a:gd name="connsiteX4" fmla="*/ 1612176 w 2324587"/>
              <a:gd name="connsiteY4" fmla="*/ 12345 h 2239797"/>
              <a:gd name="connsiteX5" fmla="*/ 1748576 w 2324587"/>
              <a:gd name="connsiteY5" fmla="*/ 9935 h 2239797"/>
              <a:gd name="connsiteX6" fmla="*/ 1832840 w 2324587"/>
              <a:gd name="connsiteY6" fmla="*/ 88536 h 2239797"/>
              <a:gd name="connsiteX7" fmla="*/ 2318756 w 2324587"/>
              <a:gd name="connsiteY7" fmla="*/ 1539461 h 2239797"/>
              <a:gd name="connsiteX8" fmla="*/ 2298821 w 2324587"/>
              <a:gd name="connsiteY8" fmla="*/ 1652958 h 2239797"/>
              <a:gd name="connsiteX9" fmla="*/ 2188479 w 2324587"/>
              <a:gd name="connsiteY9" fmla="*/ 1733180 h 2239797"/>
              <a:gd name="connsiteX10" fmla="*/ 712306 w 2324587"/>
              <a:gd name="connsiteY10" fmla="*/ 2227552 h 2239797"/>
              <a:gd name="connsiteX11" fmla="*/ 638766 w 2324587"/>
              <a:gd name="connsiteY11" fmla="*/ 2239798 h 2239797"/>
              <a:gd name="connsiteX12" fmla="*/ 1686099 w 2324587"/>
              <a:gd name="connsiteY12" fmla="*/ 14623 h 2239797"/>
              <a:gd name="connsiteX13" fmla="*/ 1616810 w 2324587"/>
              <a:gd name="connsiteY13" fmla="*/ 26223 h 2239797"/>
              <a:gd name="connsiteX14" fmla="*/ 140626 w 2324587"/>
              <a:gd name="connsiteY14" fmla="*/ 520595 h 2239797"/>
              <a:gd name="connsiteX15" fmla="*/ 19615 w 2324587"/>
              <a:gd name="connsiteY15" fmla="*/ 695781 h 2239797"/>
              <a:gd name="connsiteX16" fmla="*/ 505531 w 2324587"/>
              <a:gd name="connsiteY16" fmla="*/ 2146707 h 2239797"/>
              <a:gd name="connsiteX17" fmla="*/ 707651 w 2324587"/>
              <a:gd name="connsiteY17" fmla="*/ 2213685 h 2239797"/>
              <a:gd name="connsiteX18" fmla="*/ 2183835 w 2324587"/>
              <a:gd name="connsiteY18" fmla="*/ 1719313 h 2239797"/>
              <a:gd name="connsiteX19" fmla="*/ 2286729 w 2324587"/>
              <a:gd name="connsiteY19" fmla="*/ 1644733 h 2239797"/>
              <a:gd name="connsiteX20" fmla="*/ 2304878 w 2324587"/>
              <a:gd name="connsiteY20" fmla="*/ 1544116 h 2239797"/>
              <a:gd name="connsiteX21" fmla="*/ 1818962 w 2324587"/>
              <a:gd name="connsiteY21" fmla="*/ 93191 h 2239797"/>
              <a:gd name="connsiteX22" fmla="*/ 1743878 w 2324587"/>
              <a:gd name="connsiteY22" fmla="*/ 23802 h 2239797"/>
              <a:gd name="connsiteX23" fmla="*/ 1686099 w 2324587"/>
              <a:gd name="connsiteY23" fmla="*/ 14623 h 223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24587" h="2239797">
                <a:moveTo>
                  <a:pt x="638766" y="2239798"/>
                </a:moveTo>
                <a:cubicBezTo>
                  <a:pt x="569695" y="2239798"/>
                  <a:pt x="510198" y="2206708"/>
                  <a:pt x="491665" y="2151362"/>
                </a:cubicBezTo>
                <a:lnTo>
                  <a:pt x="5748" y="700425"/>
                </a:lnTo>
                <a:cubicBezTo>
                  <a:pt x="-19170" y="626009"/>
                  <a:pt x="39254" y="539117"/>
                  <a:pt x="135993" y="506718"/>
                </a:cubicBezTo>
                <a:lnTo>
                  <a:pt x="1612176" y="12345"/>
                </a:lnTo>
                <a:cubicBezTo>
                  <a:pt x="1658706" y="-3241"/>
                  <a:pt x="1707141" y="-4096"/>
                  <a:pt x="1748576" y="9935"/>
                </a:cubicBezTo>
                <a:cubicBezTo>
                  <a:pt x="1790724" y="24207"/>
                  <a:pt x="1820649" y="52116"/>
                  <a:pt x="1832840" y="88536"/>
                </a:cubicBezTo>
                <a:lnTo>
                  <a:pt x="2318756" y="1539461"/>
                </a:lnTo>
                <a:cubicBezTo>
                  <a:pt x="2330958" y="1575881"/>
                  <a:pt x="2323871" y="1616189"/>
                  <a:pt x="2298821" y="1652958"/>
                </a:cubicBezTo>
                <a:cubicBezTo>
                  <a:pt x="2274199" y="1689104"/>
                  <a:pt x="2235008" y="1717593"/>
                  <a:pt x="2188479" y="1733180"/>
                </a:cubicBezTo>
                <a:lnTo>
                  <a:pt x="712306" y="2227552"/>
                </a:lnTo>
                <a:cubicBezTo>
                  <a:pt x="687508" y="2235866"/>
                  <a:pt x="662567" y="2239798"/>
                  <a:pt x="638766" y="2239798"/>
                </a:cubicBezTo>
                <a:close/>
                <a:moveTo>
                  <a:pt x="1686099" y="14623"/>
                </a:moveTo>
                <a:cubicBezTo>
                  <a:pt x="1663372" y="14623"/>
                  <a:pt x="1639866" y="18490"/>
                  <a:pt x="1616810" y="26223"/>
                </a:cubicBezTo>
                <a:lnTo>
                  <a:pt x="140626" y="520595"/>
                </a:lnTo>
                <a:cubicBezTo>
                  <a:pt x="51543" y="550432"/>
                  <a:pt x="-2752" y="629021"/>
                  <a:pt x="19615" y="695781"/>
                </a:cubicBezTo>
                <a:lnTo>
                  <a:pt x="505531" y="2146707"/>
                </a:lnTo>
                <a:cubicBezTo>
                  <a:pt x="527887" y="2213477"/>
                  <a:pt x="618557" y="2243522"/>
                  <a:pt x="707651" y="2213685"/>
                </a:cubicBezTo>
                <a:lnTo>
                  <a:pt x="2183835" y="1719313"/>
                </a:lnTo>
                <a:cubicBezTo>
                  <a:pt x="2227352" y="1704734"/>
                  <a:pt x="2263891" y="1678249"/>
                  <a:pt x="2286729" y="1644733"/>
                </a:cubicBezTo>
                <a:cubicBezTo>
                  <a:pt x="2309139" y="1611829"/>
                  <a:pt x="2315591" y="1576100"/>
                  <a:pt x="2304878" y="1544116"/>
                </a:cubicBezTo>
                <a:lnTo>
                  <a:pt x="1818962" y="93191"/>
                </a:lnTo>
                <a:cubicBezTo>
                  <a:pt x="1808249" y="61207"/>
                  <a:pt x="1781590" y="36563"/>
                  <a:pt x="1743878" y="23802"/>
                </a:cubicBezTo>
                <a:cubicBezTo>
                  <a:pt x="1725816" y="17679"/>
                  <a:pt x="1706264" y="14623"/>
                  <a:pt x="1686099" y="14623"/>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sp>
        <p:nvSpPr>
          <p:cNvPr id="5" name="Freeform: Shape 4">
            <a:extLst>
              <a:ext uri="{FF2B5EF4-FFF2-40B4-BE49-F238E27FC236}">
                <a16:creationId xmlns:a16="http://schemas.microsoft.com/office/drawing/2014/main" id="{EC74D1BC-6506-4AA9-8134-3D4764A155B4}"/>
              </a:ext>
            </a:extLst>
          </p:cNvPr>
          <p:cNvSpPr/>
          <p:nvPr/>
        </p:nvSpPr>
        <p:spPr>
          <a:xfrm rot="877738">
            <a:off x="4162586" y="2421494"/>
            <a:ext cx="3405457" cy="3281244"/>
          </a:xfrm>
          <a:custGeom>
            <a:avLst/>
            <a:gdLst>
              <a:gd name="connsiteX0" fmla="*/ 638766 w 2324587"/>
              <a:gd name="connsiteY0" fmla="*/ 2239798 h 2239797"/>
              <a:gd name="connsiteX1" fmla="*/ 491665 w 2324587"/>
              <a:gd name="connsiteY1" fmla="*/ 2151362 h 2239797"/>
              <a:gd name="connsiteX2" fmla="*/ 5748 w 2324587"/>
              <a:gd name="connsiteY2" fmla="*/ 700425 h 2239797"/>
              <a:gd name="connsiteX3" fmla="*/ 135993 w 2324587"/>
              <a:gd name="connsiteY3" fmla="*/ 506718 h 2239797"/>
              <a:gd name="connsiteX4" fmla="*/ 1612177 w 2324587"/>
              <a:gd name="connsiteY4" fmla="*/ 12345 h 2239797"/>
              <a:gd name="connsiteX5" fmla="*/ 1748576 w 2324587"/>
              <a:gd name="connsiteY5" fmla="*/ 9935 h 2239797"/>
              <a:gd name="connsiteX6" fmla="*/ 1832840 w 2324587"/>
              <a:gd name="connsiteY6" fmla="*/ 88536 h 2239797"/>
              <a:gd name="connsiteX7" fmla="*/ 2318756 w 2324587"/>
              <a:gd name="connsiteY7" fmla="*/ 1539461 h 2239797"/>
              <a:gd name="connsiteX8" fmla="*/ 2298822 w 2324587"/>
              <a:gd name="connsiteY8" fmla="*/ 1652958 h 2239797"/>
              <a:gd name="connsiteX9" fmla="*/ 2188479 w 2324587"/>
              <a:gd name="connsiteY9" fmla="*/ 1733180 h 2239797"/>
              <a:gd name="connsiteX10" fmla="*/ 712295 w 2324587"/>
              <a:gd name="connsiteY10" fmla="*/ 2227552 h 2239797"/>
              <a:gd name="connsiteX11" fmla="*/ 638766 w 2324587"/>
              <a:gd name="connsiteY11" fmla="*/ 2239798 h 2239797"/>
              <a:gd name="connsiteX12" fmla="*/ 1686099 w 2324587"/>
              <a:gd name="connsiteY12" fmla="*/ 14623 h 2239797"/>
              <a:gd name="connsiteX13" fmla="*/ 1616810 w 2324587"/>
              <a:gd name="connsiteY13" fmla="*/ 26223 h 2239797"/>
              <a:gd name="connsiteX14" fmla="*/ 140626 w 2324587"/>
              <a:gd name="connsiteY14" fmla="*/ 520595 h 2239797"/>
              <a:gd name="connsiteX15" fmla="*/ 19615 w 2324587"/>
              <a:gd name="connsiteY15" fmla="*/ 695781 h 2239797"/>
              <a:gd name="connsiteX16" fmla="*/ 505531 w 2324587"/>
              <a:gd name="connsiteY16" fmla="*/ 2146707 h 2239797"/>
              <a:gd name="connsiteX17" fmla="*/ 707651 w 2324587"/>
              <a:gd name="connsiteY17" fmla="*/ 2213685 h 2239797"/>
              <a:gd name="connsiteX18" fmla="*/ 2183835 w 2324587"/>
              <a:gd name="connsiteY18" fmla="*/ 1719313 h 2239797"/>
              <a:gd name="connsiteX19" fmla="*/ 2286729 w 2324587"/>
              <a:gd name="connsiteY19" fmla="*/ 1644733 h 2239797"/>
              <a:gd name="connsiteX20" fmla="*/ 2304878 w 2324587"/>
              <a:gd name="connsiteY20" fmla="*/ 1544116 h 2239797"/>
              <a:gd name="connsiteX21" fmla="*/ 1818962 w 2324587"/>
              <a:gd name="connsiteY21" fmla="*/ 93191 h 2239797"/>
              <a:gd name="connsiteX22" fmla="*/ 1743877 w 2324587"/>
              <a:gd name="connsiteY22" fmla="*/ 23802 h 2239797"/>
              <a:gd name="connsiteX23" fmla="*/ 1686099 w 2324587"/>
              <a:gd name="connsiteY23" fmla="*/ 14623 h 223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24587" h="2239797">
                <a:moveTo>
                  <a:pt x="638766" y="2239798"/>
                </a:moveTo>
                <a:cubicBezTo>
                  <a:pt x="569695" y="2239798"/>
                  <a:pt x="510198" y="2206708"/>
                  <a:pt x="491665" y="2151362"/>
                </a:cubicBezTo>
                <a:lnTo>
                  <a:pt x="5748" y="700425"/>
                </a:lnTo>
                <a:cubicBezTo>
                  <a:pt x="-19170" y="626009"/>
                  <a:pt x="39254" y="539117"/>
                  <a:pt x="135993" y="506718"/>
                </a:cubicBezTo>
                <a:lnTo>
                  <a:pt x="1612177" y="12345"/>
                </a:lnTo>
                <a:cubicBezTo>
                  <a:pt x="1658706" y="-3241"/>
                  <a:pt x="1707140" y="-4096"/>
                  <a:pt x="1748576" y="9935"/>
                </a:cubicBezTo>
                <a:cubicBezTo>
                  <a:pt x="1790724" y="24207"/>
                  <a:pt x="1820649" y="52116"/>
                  <a:pt x="1832840" y="88536"/>
                </a:cubicBezTo>
                <a:lnTo>
                  <a:pt x="2318756" y="1539461"/>
                </a:lnTo>
                <a:cubicBezTo>
                  <a:pt x="2330958" y="1575881"/>
                  <a:pt x="2323871" y="1616189"/>
                  <a:pt x="2298822" y="1652958"/>
                </a:cubicBezTo>
                <a:cubicBezTo>
                  <a:pt x="2274199" y="1689104"/>
                  <a:pt x="2235008" y="1717593"/>
                  <a:pt x="2188479" y="1733180"/>
                </a:cubicBezTo>
                <a:lnTo>
                  <a:pt x="712295" y="2227552"/>
                </a:lnTo>
                <a:cubicBezTo>
                  <a:pt x="687508" y="2235866"/>
                  <a:pt x="662568" y="2239798"/>
                  <a:pt x="638766" y="2239798"/>
                </a:cubicBezTo>
                <a:close/>
                <a:moveTo>
                  <a:pt x="1686099" y="14623"/>
                </a:moveTo>
                <a:cubicBezTo>
                  <a:pt x="1663372" y="14623"/>
                  <a:pt x="1639866" y="18490"/>
                  <a:pt x="1616810" y="26223"/>
                </a:cubicBezTo>
                <a:lnTo>
                  <a:pt x="140626" y="520595"/>
                </a:lnTo>
                <a:cubicBezTo>
                  <a:pt x="51543" y="550432"/>
                  <a:pt x="-2752" y="629021"/>
                  <a:pt x="19615" y="695781"/>
                </a:cubicBezTo>
                <a:lnTo>
                  <a:pt x="505531" y="2146707"/>
                </a:lnTo>
                <a:cubicBezTo>
                  <a:pt x="527898" y="2213477"/>
                  <a:pt x="618568" y="2243522"/>
                  <a:pt x="707651" y="2213685"/>
                </a:cubicBezTo>
                <a:lnTo>
                  <a:pt x="2183835" y="1719313"/>
                </a:lnTo>
                <a:cubicBezTo>
                  <a:pt x="2227352" y="1704734"/>
                  <a:pt x="2263892" y="1678249"/>
                  <a:pt x="2286729" y="1644733"/>
                </a:cubicBezTo>
                <a:cubicBezTo>
                  <a:pt x="2309139" y="1611829"/>
                  <a:pt x="2315590" y="1576100"/>
                  <a:pt x="2304878" y="1544116"/>
                </a:cubicBezTo>
                <a:lnTo>
                  <a:pt x="1818962" y="93191"/>
                </a:lnTo>
                <a:cubicBezTo>
                  <a:pt x="1808249" y="61207"/>
                  <a:pt x="1781590" y="36563"/>
                  <a:pt x="1743877" y="23802"/>
                </a:cubicBezTo>
                <a:cubicBezTo>
                  <a:pt x="1725816" y="17679"/>
                  <a:pt x="1706264" y="14623"/>
                  <a:pt x="1686099" y="14623"/>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sp>
        <p:nvSpPr>
          <p:cNvPr id="6" name="Freeform: Shape 5">
            <a:extLst>
              <a:ext uri="{FF2B5EF4-FFF2-40B4-BE49-F238E27FC236}">
                <a16:creationId xmlns:a16="http://schemas.microsoft.com/office/drawing/2014/main" id="{4F62F508-5483-4B55-97E8-640FE3BC8930}"/>
              </a:ext>
            </a:extLst>
          </p:cNvPr>
          <p:cNvSpPr/>
          <p:nvPr/>
        </p:nvSpPr>
        <p:spPr>
          <a:xfrm rot="877738">
            <a:off x="7874090" y="2421494"/>
            <a:ext cx="3405457" cy="3281244"/>
          </a:xfrm>
          <a:custGeom>
            <a:avLst/>
            <a:gdLst>
              <a:gd name="connsiteX0" fmla="*/ 638766 w 2324587"/>
              <a:gd name="connsiteY0" fmla="*/ 2239798 h 2239797"/>
              <a:gd name="connsiteX1" fmla="*/ 491665 w 2324587"/>
              <a:gd name="connsiteY1" fmla="*/ 2151362 h 2239797"/>
              <a:gd name="connsiteX2" fmla="*/ 5748 w 2324587"/>
              <a:gd name="connsiteY2" fmla="*/ 700425 h 2239797"/>
              <a:gd name="connsiteX3" fmla="*/ 135992 w 2324587"/>
              <a:gd name="connsiteY3" fmla="*/ 506718 h 2239797"/>
              <a:gd name="connsiteX4" fmla="*/ 1612176 w 2324587"/>
              <a:gd name="connsiteY4" fmla="*/ 12345 h 2239797"/>
              <a:gd name="connsiteX5" fmla="*/ 1748576 w 2324587"/>
              <a:gd name="connsiteY5" fmla="*/ 9935 h 2239797"/>
              <a:gd name="connsiteX6" fmla="*/ 1832839 w 2324587"/>
              <a:gd name="connsiteY6" fmla="*/ 88536 h 2239797"/>
              <a:gd name="connsiteX7" fmla="*/ 2318756 w 2324587"/>
              <a:gd name="connsiteY7" fmla="*/ 1539461 h 2239797"/>
              <a:gd name="connsiteX8" fmla="*/ 2298821 w 2324587"/>
              <a:gd name="connsiteY8" fmla="*/ 1652958 h 2239797"/>
              <a:gd name="connsiteX9" fmla="*/ 2188479 w 2324587"/>
              <a:gd name="connsiteY9" fmla="*/ 1733180 h 2239797"/>
              <a:gd name="connsiteX10" fmla="*/ 712306 w 2324587"/>
              <a:gd name="connsiteY10" fmla="*/ 2227552 h 2239797"/>
              <a:gd name="connsiteX11" fmla="*/ 638766 w 2324587"/>
              <a:gd name="connsiteY11" fmla="*/ 2239798 h 2239797"/>
              <a:gd name="connsiteX12" fmla="*/ 1686099 w 2324587"/>
              <a:gd name="connsiteY12" fmla="*/ 14623 h 2239797"/>
              <a:gd name="connsiteX13" fmla="*/ 1616810 w 2324587"/>
              <a:gd name="connsiteY13" fmla="*/ 26223 h 2239797"/>
              <a:gd name="connsiteX14" fmla="*/ 140625 w 2324587"/>
              <a:gd name="connsiteY14" fmla="*/ 520595 h 2239797"/>
              <a:gd name="connsiteX15" fmla="*/ 19615 w 2324587"/>
              <a:gd name="connsiteY15" fmla="*/ 695781 h 2239797"/>
              <a:gd name="connsiteX16" fmla="*/ 505531 w 2324587"/>
              <a:gd name="connsiteY16" fmla="*/ 2146707 h 2239797"/>
              <a:gd name="connsiteX17" fmla="*/ 707651 w 2324587"/>
              <a:gd name="connsiteY17" fmla="*/ 2213685 h 2239797"/>
              <a:gd name="connsiteX18" fmla="*/ 2183823 w 2324587"/>
              <a:gd name="connsiteY18" fmla="*/ 1719313 h 2239797"/>
              <a:gd name="connsiteX19" fmla="*/ 2286729 w 2324587"/>
              <a:gd name="connsiteY19" fmla="*/ 1644733 h 2239797"/>
              <a:gd name="connsiteX20" fmla="*/ 2304878 w 2324587"/>
              <a:gd name="connsiteY20" fmla="*/ 1544116 h 2239797"/>
              <a:gd name="connsiteX21" fmla="*/ 1818962 w 2324587"/>
              <a:gd name="connsiteY21" fmla="*/ 93191 h 2239797"/>
              <a:gd name="connsiteX22" fmla="*/ 1743877 w 2324587"/>
              <a:gd name="connsiteY22" fmla="*/ 23802 h 2239797"/>
              <a:gd name="connsiteX23" fmla="*/ 1686099 w 2324587"/>
              <a:gd name="connsiteY23" fmla="*/ 14623 h 223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24587" h="2239797">
                <a:moveTo>
                  <a:pt x="638766" y="2239798"/>
                </a:moveTo>
                <a:cubicBezTo>
                  <a:pt x="569695" y="2239798"/>
                  <a:pt x="510197" y="2206708"/>
                  <a:pt x="491665" y="2151362"/>
                </a:cubicBezTo>
                <a:lnTo>
                  <a:pt x="5748" y="700425"/>
                </a:lnTo>
                <a:cubicBezTo>
                  <a:pt x="-19170" y="626009"/>
                  <a:pt x="39254" y="539117"/>
                  <a:pt x="135992" y="506718"/>
                </a:cubicBezTo>
                <a:lnTo>
                  <a:pt x="1612176" y="12345"/>
                </a:lnTo>
                <a:cubicBezTo>
                  <a:pt x="1658705" y="-3241"/>
                  <a:pt x="1707140" y="-4096"/>
                  <a:pt x="1748576" y="9935"/>
                </a:cubicBezTo>
                <a:cubicBezTo>
                  <a:pt x="1790724" y="24207"/>
                  <a:pt x="1820649" y="52116"/>
                  <a:pt x="1832839" y="88536"/>
                </a:cubicBezTo>
                <a:lnTo>
                  <a:pt x="2318756" y="1539461"/>
                </a:lnTo>
                <a:cubicBezTo>
                  <a:pt x="2330958" y="1575881"/>
                  <a:pt x="2323871" y="1616189"/>
                  <a:pt x="2298821" y="1652958"/>
                </a:cubicBezTo>
                <a:cubicBezTo>
                  <a:pt x="2274198" y="1689104"/>
                  <a:pt x="2235008" y="1717593"/>
                  <a:pt x="2188479" y="1733180"/>
                </a:cubicBezTo>
                <a:lnTo>
                  <a:pt x="712306" y="2227552"/>
                </a:lnTo>
                <a:cubicBezTo>
                  <a:pt x="687507" y="2235866"/>
                  <a:pt x="662567" y="2239798"/>
                  <a:pt x="638766" y="2239798"/>
                </a:cubicBezTo>
                <a:close/>
                <a:moveTo>
                  <a:pt x="1686099" y="14623"/>
                </a:moveTo>
                <a:cubicBezTo>
                  <a:pt x="1663371" y="14623"/>
                  <a:pt x="1639866" y="18490"/>
                  <a:pt x="1616810" y="26223"/>
                </a:cubicBezTo>
                <a:lnTo>
                  <a:pt x="140625" y="520595"/>
                </a:lnTo>
                <a:cubicBezTo>
                  <a:pt x="51543" y="550432"/>
                  <a:pt x="-2752" y="629021"/>
                  <a:pt x="19615" y="695781"/>
                </a:cubicBezTo>
                <a:lnTo>
                  <a:pt x="505531" y="2146707"/>
                </a:lnTo>
                <a:cubicBezTo>
                  <a:pt x="527887" y="2213477"/>
                  <a:pt x="618557" y="2243522"/>
                  <a:pt x="707651" y="2213685"/>
                </a:cubicBezTo>
                <a:lnTo>
                  <a:pt x="2183823" y="1719313"/>
                </a:lnTo>
                <a:cubicBezTo>
                  <a:pt x="2227340" y="1704734"/>
                  <a:pt x="2263880" y="1678249"/>
                  <a:pt x="2286729" y="1644733"/>
                </a:cubicBezTo>
                <a:cubicBezTo>
                  <a:pt x="2309139" y="1611829"/>
                  <a:pt x="2315590" y="1576100"/>
                  <a:pt x="2304878" y="1544116"/>
                </a:cubicBezTo>
                <a:lnTo>
                  <a:pt x="1818962" y="93191"/>
                </a:lnTo>
                <a:cubicBezTo>
                  <a:pt x="1808249" y="61207"/>
                  <a:pt x="1781589" y="36563"/>
                  <a:pt x="1743877" y="23802"/>
                </a:cubicBezTo>
                <a:cubicBezTo>
                  <a:pt x="1725816" y="17679"/>
                  <a:pt x="1706264" y="14623"/>
                  <a:pt x="1686099" y="14623"/>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sp>
        <p:nvSpPr>
          <p:cNvPr id="7" name="Freeform: Shape 6">
            <a:extLst>
              <a:ext uri="{FF2B5EF4-FFF2-40B4-BE49-F238E27FC236}">
                <a16:creationId xmlns:a16="http://schemas.microsoft.com/office/drawing/2014/main" id="{02B9DAE6-AC80-4D7A-927D-55849AEC1822}"/>
              </a:ext>
            </a:extLst>
          </p:cNvPr>
          <p:cNvSpPr/>
          <p:nvPr/>
        </p:nvSpPr>
        <p:spPr>
          <a:xfrm>
            <a:off x="8214056" y="2743605"/>
            <a:ext cx="2801317" cy="2637183"/>
          </a:xfrm>
          <a:custGeom>
            <a:avLst/>
            <a:gdLst>
              <a:gd name="connsiteX0" fmla="*/ 1912198 w 1912197"/>
              <a:gd name="connsiteY0" fmla="*/ 135009 h 1800157"/>
              <a:gd name="connsiteX1" fmla="*/ 1912198 w 1912197"/>
              <a:gd name="connsiteY1" fmla="*/ 1665148 h 1800157"/>
              <a:gd name="connsiteX2" fmla="*/ 1734460 w 1912197"/>
              <a:gd name="connsiteY2" fmla="*/ 1800158 h 1800157"/>
              <a:gd name="connsiteX3" fmla="*/ 177705 w 1912197"/>
              <a:gd name="connsiteY3" fmla="*/ 1800158 h 1800157"/>
              <a:gd name="connsiteX4" fmla="*/ 0 w 1912197"/>
              <a:gd name="connsiteY4" fmla="*/ 1665148 h 1800157"/>
              <a:gd name="connsiteX5" fmla="*/ 0 w 1912197"/>
              <a:gd name="connsiteY5" fmla="*/ 135009 h 1800157"/>
              <a:gd name="connsiteX6" fmla="*/ 177705 w 1912197"/>
              <a:gd name="connsiteY6" fmla="*/ 0 h 1800157"/>
              <a:gd name="connsiteX7" fmla="*/ 1734460 w 1912197"/>
              <a:gd name="connsiteY7" fmla="*/ 0 h 1800157"/>
              <a:gd name="connsiteX8" fmla="*/ 1912198 w 1912197"/>
              <a:gd name="connsiteY8" fmla="*/ 135009 h 18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197" h="1800157">
                <a:moveTo>
                  <a:pt x="1912198" y="135009"/>
                </a:moveTo>
                <a:lnTo>
                  <a:pt x="1912198" y="1665148"/>
                </a:lnTo>
                <a:cubicBezTo>
                  <a:pt x="1912198" y="1739718"/>
                  <a:pt x="1832634" y="1800158"/>
                  <a:pt x="1734460" y="1800158"/>
                </a:cubicBezTo>
                <a:lnTo>
                  <a:pt x="177705" y="1800158"/>
                </a:lnTo>
                <a:cubicBezTo>
                  <a:pt x="79564" y="1800158"/>
                  <a:pt x="0" y="1739718"/>
                  <a:pt x="0" y="1665148"/>
                </a:cubicBezTo>
                <a:lnTo>
                  <a:pt x="0" y="135009"/>
                </a:lnTo>
                <a:cubicBezTo>
                  <a:pt x="0" y="60440"/>
                  <a:pt x="79564" y="0"/>
                  <a:pt x="177705" y="0"/>
                </a:cubicBezTo>
                <a:lnTo>
                  <a:pt x="1734460" y="0"/>
                </a:lnTo>
                <a:cubicBezTo>
                  <a:pt x="1832645" y="0"/>
                  <a:pt x="1912198" y="60440"/>
                  <a:pt x="1912198" y="135009"/>
                </a:cubicBezTo>
                <a:close/>
              </a:path>
            </a:pathLst>
          </a:custGeom>
          <a:solidFill>
            <a:schemeClr val="tx1">
              <a:lumMod val="85000"/>
              <a:lumOff val="15000"/>
            </a:schemeClr>
          </a:solidFill>
          <a:ln w="2945" cap="flat">
            <a:noFill/>
            <a:prstDash val="solid"/>
            <a:miter/>
          </a:ln>
          <a:effectLst>
            <a:outerShdw blurRad="635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bg1"/>
              </a:solidFill>
            </a:endParaRPr>
          </a:p>
        </p:txBody>
      </p:sp>
      <p:sp>
        <p:nvSpPr>
          <p:cNvPr id="8" name="Freeform: Shape 7">
            <a:extLst>
              <a:ext uri="{FF2B5EF4-FFF2-40B4-BE49-F238E27FC236}">
                <a16:creationId xmlns:a16="http://schemas.microsoft.com/office/drawing/2014/main" id="{01EDD8C8-2A17-4D3A-A8C3-F50518449256}"/>
              </a:ext>
            </a:extLst>
          </p:cNvPr>
          <p:cNvSpPr/>
          <p:nvPr/>
        </p:nvSpPr>
        <p:spPr>
          <a:xfrm>
            <a:off x="10313548" y="3615136"/>
            <a:ext cx="1402368" cy="1402336"/>
          </a:xfrm>
          <a:custGeom>
            <a:avLst/>
            <a:gdLst>
              <a:gd name="connsiteX0" fmla="*/ 957265 w 957265"/>
              <a:gd name="connsiteY0" fmla="*/ 478633 h 957243"/>
              <a:gd name="connsiteX1" fmla="*/ 853900 w 957265"/>
              <a:gd name="connsiteY1" fmla="*/ 775727 h 957243"/>
              <a:gd name="connsiteX2" fmla="*/ 589457 w 957265"/>
              <a:gd name="connsiteY2" fmla="*/ 944341 h 957243"/>
              <a:gd name="connsiteX3" fmla="*/ 589435 w 957265"/>
              <a:gd name="connsiteY3" fmla="*/ 944341 h 957243"/>
              <a:gd name="connsiteX4" fmla="*/ 478633 w 957265"/>
              <a:gd name="connsiteY4" fmla="*/ 957244 h 957243"/>
              <a:gd name="connsiteX5" fmla="*/ 367370 w 957265"/>
              <a:gd name="connsiteY5" fmla="*/ 944220 h 957243"/>
              <a:gd name="connsiteX6" fmla="*/ 107999 w 957265"/>
              <a:gd name="connsiteY6" fmla="*/ 781478 h 957243"/>
              <a:gd name="connsiteX7" fmla="*/ 0 w 957265"/>
              <a:gd name="connsiteY7" fmla="*/ 478633 h 957243"/>
              <a:gd name="connsiteX8" fmla="*/ 478633 w 957265"/>
              <a:gd name="connsiteY8" fmla="*/ 0 h 957243"/>
              <a:gd name="connsiteX9" fmla="*/ 957265 w 957265"/>
              <a:gd name="connsiteY9" fmla="*/ 478633 h 95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265" h="957243">
                <a:moveTo>
                  <a:pt x="957265" y="478633"/>
                </a:moveTo>
                <a:cubicBezTo>
                  <a:pt x="957265" y="590892"/>
                  <a:pt x="918623" y="694115"/>
                  <a:pt x="853900" y="775727"/>
                </a:cubicBezTo>
                <a:cubicBezTo>
                  <a:pt x="788214" y="858588"/>
                  <a:pt x="695692" y="919181"/>
                  <a:pt x="589457" y="944341"/>
                </a:cubicBezTo>
                <a:lnTo>
                  <a:pt x="589435" y="944341"/>
                </a:lnTo>
                <a:cubicBezTo>
                  <a:pt x="553859" y="952775"/>
                  <a:pt x="516771" y="957244"/>
                  <a:pt x="478633" y="957244"/>
                </a:cubicBezTo>
                <a:cubicBezTo>
                  <a:pt x="440329" y="957244"/>
                  <a:pt x="403067" y="952731"/>
                  <a:pt x="367370" y="944220"/>
                </a:cubicBezTo>
                <a:cubicBezTo>
                  <a:pt x="263786" y="919597"/>
                  <a:pt x="173269" y="861261"/>
                  <a:pt x="107999" y="781478"/>
                </a:cubicBezTo>
                <a:cubicBezTo>
                  <a:pt x="40505" y="698989"/>
                  <a:pt x="0" y="593521"/>
                  <a:pt x="0" y="478633"/>
                </a:cubicBezTo>
                <a:cubicBezTo>
                  <a:pt x="0" y="214288"/>
                  <a:pt x="214288" y="0"/>
                  <a:pt x="478633" y="0"/>
                </a:cubicBezTo>
                <a:cubicBezTo>
                  <a:pt x="742955" y="0"/>
                  <a:pt x="957265" y="214288"/>
                  <a:pt x="957265" y="478633"/>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sp>
        <p:nvSpPr>
          <p:cNvPr id="9" name="Freeform: Shape 8">
            <a:extLst>
              <a:ext uri="{FF2B5EF4-FFF2-40B4-BE49-F238E27FC236}">
                <a16:creationId xmlns:a16="http://schemas.microsoft.com/office/drawing/2014/main" id="{DBF593E5-242C-431F-A7CA-8444B4713FD6}"/>
              </a:ext>
            </a:extLst>
          </p:cNvPr>
          <p:cNvSpPr/>
          <p:nvPr/>
        </p:nvSpPr>
        <p:spPr>
          <a:xfrm>
            <a:off x="4496070" y="2743605"/>
            <a:ext cx="2801317" cy="2637183"/>
          </a:xfrm>
          <a:custGeom>
            <a:avLst/>
            <a:gdLst>
              <a:gd name="connsiteX0" fmla="*/ 1912197 w 1912197"/>
              <a:gd name="connsiteY0" fmla="*/ 135009 h 1800157"/>
              <a:gd name="connsiteX1" fmla="*/ 1912197 w 1912197"/>
              <a:gd name="connsiteY1" fmla="*/ 1665148 h 1800157"/>
              <a:gd name="connsiteX2" fmla="*/ 1734460 w 1912197"/>
              <a:gd name="connsiteY2" fmla="*/ 1800158 h 1800157"/>
              <a:gd name="connsiteX3" fmla="*/ 177705 w 1912197"/>
              <a:gd name="connsiteY3" fmla="*/ 1800158 h 1800157"/>
              <a:gd name="connsiteX4" fmla="*/ 0 w 1912197"/>
              <a:gd name="connsiteY4" fmla="*/ 1665148 h 1800157"/>
              <a:gd name="connsiteX5" fmla="*/ 0 w 1912197"/>
              <a:gd name="connsiteY5" fmla="*/ 135009 h 1800157"/>
              <a:gd name="connsiteX6" fmla="*/ 177705 w 1912197"/>
              <a:gd name="connsiteY6" fmla="*/ 0 h 1800157"/>
              <a:gd name="connsiteX7" fmla="*/ 1734460 w 1912197"/>
              <a:gd name="connsiteY7" fmla="*/ 0 h 1800157"/>
              <a:gd name="connsiteX8" fmla="*/ 1912197 w 1912197"/>
              <a:gd name="connsiteY8" fmla="*/ 135009 h 18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197" h="1800157">
                <a:moveTo>
                  <a:pt x="1912197" y="135009"/>
                </a:moveTo>
                <a:lnTo>
                  <a:pt x="1912197" y="1665148"/>
                </a:lnTo>
                <a:cubicBezTo>
                  <a:pt x="1912197" y="1739718"/>
                  <a:pt x="1832634" y="1800158"/>
                  <a:pt x="1734460" y="1800158"/>
                </a:cubicBezTo>
                <a:lnTo>
                  <a:pt x="177705" y="1800158"/>
                </a:lnTo>
                <a:cubicBezTo>
                  <a:pt x="79564" y="1800158"/>
                  <a:pt x="0" y="1739718"/>
                  <a:pt x="0" y="1665148"/>
                </a:cubicBezTo>
                <a:lnTo>
                  <a:pt x="0" y="135009"/>
                </a:lnTo>
                <a:cubicBezTo>
                  <a:pt x="0" y="60440"/>
                  <a:pt x="79564" y="0"/>
                  <a:pt x="177705" y="0"/>
                </a:cubicBezTo>
                <a:lnTo>
                  <a:pt x="1734460" y="0"/>
                </a:lnTo>
                <a:cubicBezTo>
                  <a:pt x="1832645" y="0"/>
                  <a:pt x="1912197" y="60440"/>
                  <a:pt x="1912197" y="135009"/>
                </a:cubicBezTo>
                <a:close/>
              </a:path>
            </a:pathLst>
          </a:custGeom>
          <a:solidFill>
            <a:schemeClr val="tx1">
              <a:lumMod val="85000"/>
              <a:lumOff val="15000"/>
            </a:schemeClr>
          </a:solidFill>
          <a:ln w="2945" cap="flat">
            <a:noFill/>
            <a:prstDash val="solid"/>
            <a:miter/>
          </a:ln>
          <a:effectLst>
            <a:outerShdw blurRad="635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10" name="Freeform: Shape 9">
            <a:extLst>
              <a:ext uri="{FF2B5EF4-FFF2-40B4-BE49-F238E27FC236}">
                <a16:creationId xmlns:a16="http://schemas.microsoft.com/office/drawing/2014/main" id="{A447F7CE-C484-4E2F-800A-BE10FE5A9F5B}"/>
              </a:ext>
            </a:extLst>
          </p:cNvPr>
          <p:cNvSpPr/>
          <p:nvPr/>
        </p:nvSpPr>
        <p:spPr>
          <a:xfrm>
            <a:off x="6595516" y="3615168"/>
            <a:ext cx="1402382" cy="1402320"/>
          </a:xfrm>
          <a:custGeom>
            <a:avLst/>
            <a:gdLst>
              <a:gd name="connsiteX0" fmla="*/ 957276 w 957275"/>
              <a:gd name="connsiteY0" fmla="*/ 478611 h 957232"/>
              <a:gd name="connsiteX1" fmla="*/ 773646 w 957275"/>
              <a:gd name="connsiteY1" fmla="*/ 855543 h 957232"/>
              <a:gd name="connsiteX2" fmla="*/ 574254 w 957275"/>
              <a:gd name="connsiteY2" fmla="*/ 947670 h 957232"/>
              <a:gd name="connsiteX3" fmla="*/ 478643 w 957275"/>
              <a:gd name="connsiteY3" fmla="*/ 957233 h 957232"/>
              <a:gd name="connsiteX4" fmla="*/ 368937 w 957275"/>
              <a:gd name="connsiteY4" fmla="*/ 944582 h 957232"/>
              <a:gd name="connsiteX5" fmla="*/ 110802 w 957275"/>
              <a:gd name="connsiteY5" fmla="*/ 784895 h 957232"/>
              <a:gd name="connsiteX6" fmla="*/ 0 w 957275"/>
              <a:gd name="connsiteY6" fmla="*/ 478633 h 957232"/>
              <a:gd name="connsiteX7" fmla="*/ 478633 w 957275"/>
              <a:gd name="connsiteY7" fmla="*/ 0 h 957232"/>
              <a:gd name="connsiteX8" fmla="*/ 957276 w 957275"/>
              <a:gd name="connsiteY8" fmla="*/ 478611 h 95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275" h="957232">
                <a:moveTo>
                  <a:pt x="957276" y="478611"/>
                </a:moveTo>
                <a:cubicBezTo>
                  <a:pt x="957276" y="631649"/>
                  <a:pt x="885445" y="767928"/>
                  <a:pt x="773646" y="855543"/>
                </a:cubicBezTo>
                <a:cubicBezTo>
                  <a:pt x="716273" y="900506"/>
                  <a:pt x="648363" y="932643"/>
                  <a:pt x="574254" y="947670"/>
                </a:cubicBezTo>
                <a:cubicBezTo>
                  <a:pt x="543355" y="953936"/>
                  <a:pt x="511393" y="957233"/>
                  <a:pt x="478643" y="957233"/>
                </a:cubicBezTo>
                <a:cubicBezTo>
                  <a:pt x="440899" y="957233"/>
                  <a:pt x="404173" y="952873"/>
                  <a:pt x="368937" y="944582"/>
                </a:cubicBezTo>
                <a:cubicBezTo>
                  <a:pt x="266206" y="920517"/>
                  <a:pt x="176204" y="863331"/>
                  <a:pt x="110802" y="784895"/>
                </a:cubicBezTo>
                <a:cubicBezTo>
                  <a:pt x="41622" y="701914"/>
                  <a:pt x="0" y="595142"/>
                  <a:pt x="0" y="478633"/>
                </a:cubicBezTo>
                <a:cubicBezTo>
                  <a:pt x="0" y="214288"/>
                  <a:pt x="214310" y="0"/>
                  <a:pt x="478633" y="0"/>
                </a:cubicBezTo>
                <a:cubicBezTo>
                  <a:pt x="742999" y="-22"/>
                  <a:pt x="957276" y="214266"/>
                  <a:pt x="957276" y="478611"/>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sp>
        <p:nvSpPr>
          <p:cNvPr id="11" name="Freeform: Shape 10">
            <a:extLst>
              <a:ext uri="{FF2B5EF4-FFF2-40B4-BE49-F238E27FC236}">
                <a16:creationId xmlns:a16="http://schemas.microsoft.com/office/drawing/2014/main" id="{6C6A521F-0811-41CF-9208-DEC0C031CCA8}"/>
              </a:ext>
            </a:extLst>
          </p:cNvPr>
          <p:cNvSpPr/>
          <p:nvPr/>
        </p:nvSpPr>
        <p:spPr>
          <a:xfrm>
            <a:off x="778085" y="2743605"/>
            <a:ext cx="2801317" cy="2637183"/>
          </a:xfrm>
          <a:custGeom>
            <a:avLst/>
            <a:gdLst>
              <a:gd name="connsiteX0" fmla="*/ 1912198 w 1912197"/>
              <a:gd name="connsiteY0" fmla="*/ 135009 h 1800157"/>
              <a:gd name="connsiteX1" fmla="*/ 1912198 w 1912197"/>
              <a:gd name="connsiteY1" fmla="*/ 1665148 h 1800157"/>
              <a:gd name="connsiteX2" fmla="*/ 1734460 w 1912197"/>
              <a:gd name="connsiteY2" fmla="*/ 1800158 h 1800157"/>
              <a:gd name="connsiteX3" fmla="*/ 177705 w 1912197"/>
              <a:gd name="connsiteY3" fmla="*/ 1800158 h 1800157"/>
              <a:gd name="connsiteX4" fmla="*/ 0 w 1912197"/>
              <a:gd name="connsiteY4" fmla="*/ 1665148 h 1800157"/>
              <a:gd name="connsiteX5" fmla="*/ 0 w 1912197"/>
              <a:gd name="connsiteY5" fmla="*/ 135009 h 1800157"/>
              <a:gd name="connsiteX6" fmla="*/ 177705 w 1912197"/>
              <a:gd name="connsiteY6" fmla="*/ 0 h 1800157"/>
              <a:gd name="connsiteX7" fmla="*/ 1734460 w 1912197"/>
              <a:gd name="connsiteY7" fmla="*/ 0 h 1800157"/>
              <a:gd name="connsiteX8" fmla="*/ 1912198 w 1912197"/>
              <a:gd name="connsiteY8" fmla="*/ 135009 h 18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197" h="1800157">
                <a:moveTo>
                  <a:pt x="1912198" y="135009"/>
                </a:moveTo>
                <a:lnTo>
                  <a:pt x="1912198" y="1665148"/>
                </a:lnTo>
                <a:cubicBezTo>
                  <a:pt x="1912198" y="1739718"/>
                  <a:pt x="1832634" y="1800158"/>
                  <a:pt x="1734460" y="1800158"/>
                </a:cubicBezTo>
                <a:lnTo>
                  <a:pt x="177705" y="1800158"/>
                </a:lnTo>
                <a:cubicBezTo>
                  <a:pt x="79564" y="1800158"/>
                  <a:pt x="0" y="1739718"/>
                  <a:pt x="0" y="1665148"/>
                </a:cubicBezTo>
                <a:lnTo>
                  <a:pt x="0" y="135009"/>
                </a:lnTo>
                <a:cubicBezTo>
                  <a:pt x="0" y="60440"/>
                  <a:pt x="79564" y="0"/>
                  <a:pt x="177705" y="0"/>
                </a:cubicBezTo>
                <a:lnTo>
                  <a:pt x="1734460" y="0"/>
                </a:lnTo>
                <a:cubicBezTo>
                  <a:pt x="1832645" y="0"/>
                  <a:pt x="1912198" y="60440"/>
                  <a:pt x="1912198" y="135009"/>
                </a:cubicBezTo>
                <a:close/>
              </a:path>
            </a:pathLst>
          </a:custGeom>
          <a:solidFill>
            <a:schemeClr val="tx1">
              <a:lumMod val="85000"/>
              <a:lumOff val="15000"/>
            </a:schemeClr>
          </a:solidFill>
          <a:ln w="2945" cap="flat">
            <a:noFill/>
            <a:prstDash val="solid"/>
            <a:miter/>
          </a:ln>
          <a:effectLst>
            <a:outerShdw blurRad="635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12" name="Freeform: Shape 11">
            <a:extLst>
              <a:ext uri="{FF2B5EF4-FFF2-40B4-BE49-F238E27FC236}">
                <a16:creationId xmlns:a16="http://schemas.microsoft.com/office/drawing/2014/main" id="{6B164844-54C4-4CB6-ABD4-6FA8F0D11F4B}"/>
              </a:ext>
            </a:extLst>
          </p:cNvPr>
          <p:cNvSpPr/>
          <p:nvPr/>
        </p:nvSpPr>
        <p:spPr>
          <a:xfrm>
            <a:off x="2877562" y="3615120"/>
            <a:ext cx="1402368" cy="1402336"/>
          </a:xfrm>
          <a:custGeom>
            <a:avLst/>
            <a:gdLst>
              <a:gd name="connsiteX0" fmla="*/ 957265 w 957265"/>
              <a:gd name="connsiteY0" fmla="*/ 478644 h 957243"/>
              <a:gd name="connsiteX1" fmla="*/ 797863 w 957265"/>
              <a:gd name="connsiteY1" fmla="*/ 835236 h 957243"/>
              <a:gd name="connsiteX2" fmla="*/ 698989 w 957265"/>
              <a:gd name="connsiteY2" fmla="*/ 903628 h 957243"/>
              <a:gd name="connsiteX3" fmla="*/ 478633 w 957265"/>
              <a:gd name="connsiteY3" fmla="*/ 957244 h 957243"/>
              <a:gd name="connsiteX4" fmla="*/ 405892 w 957265"/>
              <a:gd name="connsiteY4" fmla="*/ 951756 h 957243"/>
              <a:gd name="connsiteX5" fmla="*/ 184780 w 957265"/>
              <a:gd name="connsiteY5" fmla="*/ 856441 h 957243"/>
              <a:gd name="connsiteX6" fmla="*/ 0 w 957265"/>
              <a:gd name="connsiteY6" fmla="*/ 478633 h 957243"/>
              <a:gd name="connsiteX7" fmla="*/ 478633 w 957265"/>
              <a:gd name="connsiteY7" fmla="*/ 0 h 957243"/>
              <a:gd name="connsiteX8" fmla="*/ 957265 w 957265"/>
              <a:gd name="connsiteY8" fmla="*/ 478644 h 95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265" h="957243">
                <a:moveTo>
                  <a:pt x="957265" y="478644"/>
                </a:moveTo>
                <a:cubicBezTo>
                  <a:pt x="957265" y="620312"/>
                  <a:pt x="895697" y="747621"/>
                  <a:pt x="797863" y="835236"/>
                </a:cubicBezTo>
                <a:cubicBezTo>
                  <a:pt x="768038" y="861962"/>
                  <a:pt x="734861" y="885007"/>
                  <a:pt x="698989" y="903628"/>
                </a:cubicBezTo>
                <a:cubicBezTo>
                  <a:pt x="633029" y="937889"/>
                  <a:pt x="558098" y="957244"/>
                  <a:pt x="478633" y="957244"/>
                </a:cubicBezTo>
                <a:cubicBezTo>
                  <a:pt x="453911" y="957244"/>
                  <a:pt x="429617" y="955371"/>
                  <a:pt x="405892" y="951756"/>
                </a:cubicBezTo>
                <a:cubicBezTo>
                  <a:pt x="323382" y="939171"/>
                  <a:pt x="247783" y="905523"/>
                  <a:pt x="184780" y="856441"/>
                </a:cubicBezTo>
                <a:cubicBezTo>
                  <a:pt x="72324" y="768881"/>
                  <a:pt x="0" y="632208"/>
                  <a:pt x="0" y="478633"/>
                </a:cubicBezTo>
                <a:cubicBezTo>
                  <a:pt x="0" y="214288"/>
                  <a:pt x="214288" y="0"/>
                  <a:pt x="478633" y="0"/>
                </a:cubicBezTo>
                <a:cubicBezTo>
                  <a:pt x="742977" y="11"/>
                  <a:pt x="957265" y="214299"/>
                  <a:pt x="957265" y="478644"/>
                </a:cubicBezTo>
                <a:close/>
              </a:path>
            </a:pathLst>
          </a:custGeom>
          <a:gradFill>
            <a:gsLst>
              <a:gs pos="0">
                <a:srgbClr val="F5DD0B"/>
              </a:gs>
              <a:gs pos="100000">
                <a:srgbClr val="EE3423"/>
              </a:gs>
            </a:gsLst>
            <a:lin ang="5400000" scaled="1"/>
          </a:gradFill>
          <a:ln w="1095" cap="flat">
            <a:noFill/>
            <a:prstDash val="solid"/>
            <a:miter/>
          </a:ln>
        </p:spPr>
        <p:txBody>
          <a:bodyPr rtlCol="0" anchor="ctr"/>
          <a:lstStyle/>
          <a:p>
            <a:endParaRPr lang="en-US">
              <a:solidFill>
                <a:schemeClr val="bg1"/>
              </a:solidFill>
            </a:endParaRPr>
          </a:p>
        </p:txBody>
      </p:sp>
      <p:grpSp>
        <p:nvGrpSpPr>
          <p:cNvPr id="13" name="Graphic 459">
            <a:extLst>
              <a:ext uri="{FF2B5EF4-FFF2-40B4-BE49-F238E27FC236}">
                <a16:creationId xmlns:a16="http://schemas.microsoft.com/office/drawing/2014/main" id="{1DCBA61A-23DE-49E6-935B-8807E5530035}"/>
              </a:ext>
            </a:extLst>
          </p:cNvPr>
          <p:cNvGrpSpPr/>
          <p:nvPr/>
        </p:nvGrpSpPr>
        <p:grpSpPr>
          <a:xfrm>
            <a:off x="3111033" y="4217539"/>
            <a:ext cx="935377" cy="791877"/>
            <a:chOff x="2883012" y="3202027"/>
            <a:chExt cx="638494" cy="540540"/>
          </a:xfrm>
          <a:solidFill>
            <a:srgbClr val="FFFFFF"/>
          </a:solidFill>
        </p:grpSpPr>
        <p:sp>
          <p:nvSpPr>
            <p:cNvPr id="14" name="Freeform: Shape 13">
              <a:extLst>
                <a:ext uri="{FF2B5EF4-FFF2-40B4-BE49-F238E27FC236}">
                  <a16:creationId xmlns:a16="http://schemas.microsoft.com/office/drawing/2014/main" id="{66F6F54D-A3CD-40C9-A3F0-C32D4722EC2B}"/>
                </a:ext>
              </a:extLst>
            </p:cNvPr>
            <p:cNvSpPr/>
            <p:nvPr/>
          </p:nvSpPr>
          <p:spPr>
            <a:xfrm>
              <a:off x="2883012" y="3202027"/>
              <a:ext cx="367479" cy="540540"/>
            </a:xfrm>
            <a:custGeom>
              <a:avLst/>
              <a:gdLst>
                <a:gd name="connsiteX0" fmla="*/ 344916 w 367479"/>
                <a:gd name="connsiteY0" fmla="*/ 114023 h 540540"/>
                <a:gd name="connsiteX1" fmla="*/ 280884 w 367479"/>
                <a:gd name="connsiteY1" fmla="*/ 28117 h 540540"/>
                <a:gd name="connsiteX2" fmla="*/ 182151 w 367479"/>
                <a:gd name="connsiteY2" fmla="*/ 0 h 540540"/>
                <a:gd name="connsiteX3" fmla="*/ 44481 w 367479"/>
                <a:gd name="connsiteY3" fmla="*/ 71152 h 540540"/>
                <a:gd name="connsiteX4" fmla="*/ 0 w 367479"/>
                <a:gd name="connsiteY4" fmla="*/ 279974 h 540540"/>
                <a:gd name="connsiteX5" fmla="*/ 22771 w 367479"/>
                <a:gd name="connsiteY5" fmla="*/ 439004 h 540540"/>
                <a:gd name="connsiteX6" fmla="*/ 25400 w 367479"/>
                <a:gd name="connsiteY6" fmla="*/ 445225 h 540540"/>
                <a:gd name="connsiteX7" fmla="*/ 246512 w 367479"/>
                <a:gd name="connsiteY7" fmla="*/ 540540 h 540540"/>
                <a:gd name="connsiteX8" fmla="*/ 282822 w 367479"/>
                <a:gd name="connsiteY8" fmla="*/ 522424 h 540540"/>
                <a:gd name="connsiteX9" fmla="*/ 344533 w 367479"/>
                <a:gd name="connsiteY9" fmla="*/ 437230 h 540540"/>
                <a:gd name="connsiteX10" fmla="*/ 367480 w 367479"/>
                <a:gd name="connsiteY10" fmla="*/ 275002 h 540540"/>
                <a:gd name="connsiteX11" fmla="*/ 344916 w 367479"/>
                <a:gd name="connsiteY11" fmla="*/ 114023 h 540540"/>
                <a:gd name="connsiteX12" fmla="*/ 241967 w 367479"/>
                <a:gd name="connsiteY12" fmla="*/ 421216 h 540540"/>
                <a:gd name="connsiteX13" fmla="*/ 184474 w 367479"/>
                <a:gd name="connsiteY13" fmla="*/ 457153 h 540540"/>
                <a:gd name="connsiteX14" fmla="*/ 123245 w 367479"/>
                <a:gd name="connsiteY14" fmla="*/ 419255 h 540540"/>
                <a:gd name="connsiteX15" fmla="*/ 99619 w 367479"/>
                <a:gd name="connsiteY15" fmla="*/ 282122 h 540540"/>
                <a:gd name="connsiteX16" fmla="*/ 109937 w 367479"/>
                <a:gd name="connsiteY16" fmla="*/ 166489 h 540540"/>
                <a:gd name="connsiteX17" fmla="*/ 139730 w 367479"/>
                <a:gd name="connsiteY17" fmla="*/ 110824 h 540540"/>
                <a:gd name="connsiteX18" fmla="*/ 184474 w 367479"/>
                <a:gd name="connsiteY18" fmla="*/ 94635 h 540540"/>
                <a:gd name="connsiteX19" fmla="*/ 244650 w 367479"/>
                <a:gd name="connsiteY19" fmla="*/ 133771 h 540540"/>
                <a:gd name="connsiteX20" fmla="*/ 267893 w 367479"/>
                <a:gd name="connsiteY20" fmla="*/ 276075 h 540540"/>
                <a:gd name="connsiteX21" fmla="*/ 241967 w 367479"/>
                <a:gd name="connsiteY21" fmla="*/ 421216 h 5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7479" h="540540">
                  <a:moveTo>
                    <a:pt x="344916" y="114023"/>
                  </a:moveTo>
                  <a:cubicBezTo>
                    <a:pt x="329844" y="75500"/>
                    <a:pt x="308508" y="46847"/>
                    <a:pt x="280884" y="28117"/>
                  </a:cubicBezTo>
                  <a:cubicBezTo>
                    <a:pt x="253227" y="9387"/>
                    <a:pt x="220334" y="0"/>
                    <a:pt x="182151" y="0"/>
                  </a:cubicBezTo>
                  <a:cubicBezTo>
                    <a:pt x="123333" y="0"/>
                    <a:pt x="77450" y="23725"/>
                    <a:pt x="44481" y="71152"/>
                  </a:cubicBezTo>
                  <a:cubicBezTo>
                    <a:pt x="14830" y="114340"/>
                    <a:pt x="0" y="183926"/>
                    <a:pt x="0" y="279974"/>
                  </a:cubicBezTo>
                  <a:cubicBezTo>
                    <a:pt x="0" y="348761"/>
                    <a:pt x="7580" y="401774"/>
                    <a:pt x="22771" y="439004"/>
                  </a:cubicBezTo>
                  <a:cubicBezTo>
                    <a:pt x="23626" y="441096"/>
                    <a:pt x="24502" y="443177"/>
                    <a:pt x="25400" y="445225"/>
                  </a:cubicBezTo>
                  <a:cubicBezTo>
                    <a:pt x="88414" y="494307"/>
                    <a:pt x="164002" y="527966"/>
                    <a:pt x="246512" y="540540"/>
                  </a:cubicBezTo>
                  <a:cubicBezTo>
                    <a:pt x="259832" y="536104"/>
                    <a:pt x="271924" y="530080"/>
                    <a:pt x="282822" y="522424"/>
                  </a:cubicBezTo>
                  <a:cubicBezTo>
                    <a:pt x="308672" y="504285"/>
                    <a:pt x="329253" y="475872"/>
                    <a:pt x="344533" y="437230"/>
                  </a:cubicBezTo>
                  <a:cubicBezTo>
                    <a:pt x="359823" y="398576"/>
                    <a:pt x="367480" y="344500"/>
                    <a:pt x="367480" y="275002"/>
                  </a:cubicBezTo>
                  <a:cubicBezTo>
                    <a:pt x="367501" y="206216"/>
                    <a:pt x="359966" y="152578"/>
                    <a:pt x="344916" y="114023"/>
                  </a:cubicBezTo>
                  <a:close/>
                  <a:moveTo>
                    <a:pt x="241967" y="421216"/>
                  </a:moveTo>
                  <a:cubicBezTo>
                    <a:pt x="227772" y="445182"/>
                    <a:pt x="208614" y="457153"/>
                    <a:pt x="184474" y="457153"/>
                  </a:cubicBezTo>
                  <a:cubicBezTo>
                    <a:pt x="159380" y="457153"/>
                    <a:pt x="138974" y="444525"/>
                    <a:pt x="123245" y="419255"/>
                  </a:cubicBezTo>
                  <a:cubicBezTo>
                    <a:pt x="107495" y="393997"/>
                    <a:pt x="99619" y="348279"/>
                    <a:pt x="99619" y="282122"/>
                  </a:cubicBezTo>
                  <a:cubicBezTo>
                    <a:pt x="99619" y="231353"/>
                    <a:pt x="103058" y="192831"/>
                    <a:pt x="109937" y="166489"/>
                  </a:cubicBezTo>
                  <a:cubicBezTo>
                    <a:pt x="116794" y="140179"/>
                    <a:pt x="126717" y="121624"/>
                    <a:pt x="139730" y="110824"/>
                  </a:cubicBezTo>
                  <a:cubicBezTo>
                    <a:pt x="152753" y="100047"/>
                    <a:pt x="167671" y="94635"/>
                    <a:pt x="184474" y="94635"/>
                  </a:cubicBezTo>
                  <a:cubicBezTo>
                    <a:pt x="209074" y="94635"/>
                    <a:pt x="229141" y="107681"/>
                    <a:pt x="244650" y="133771"/>
                  </a:cubicBezTo>
                  <a:cubicBezTo>
                    <a:pt x="260138" y="159862"/>
                    <a:pt x="267893" y="207289"/>
                    <a:pt x="267893" y="276075"/>
                  </a:cubicBezTo>
                  <a:cubicBezTo>
                    <a:pt x="267893" y="343919"/>
                    <a:pt x="259251" y="392300"/>
                    <a:pt x="241967" y="421216"/>
                  </a:cubicBezTo>
                  <a:close/>
                </a:path>
              </a:pathLst>
            </a:custGeom>
            <a:solidFill>
              <a:srgbClr val="FFFFFF"/>
            </a:solidFill>
            <a:ln w="1095" cap="flat">
              <a:noFill/>
              <a:prstDash val="solid"/>
              <a:miter/>
            </a:ln>
          </p:spPr>
          <p:txBody>
            <a:bodyPr rtlCol="0" anchor="ctr"/>
            <a:lstStyle/>
            <a:p>
              <a:endParaRPr lang="en-US">
                <a:solidFill>
                  <a:schemeClr val="bg1"/>
                </a:solidFill>
              </a:endParaRPr>
            </a:p>
          </p:txBody>
        </p:sp>
        <p:sp>
          <p:nvSpPr>
            <p:cNvPr id="15" name="Freeform: Shape 14">
              <a:extLst>
                <a:ext uri="{FF2B5EF4-FFF2-40B4-BE49-F238E27FC236}">
                  <a16:creationId xmlns:a16="http://schemas.microsoft.com/office/drawing/2014/main" id="{55EC565D-04D8-4F6A-B148-AF6548A9FE0C}"/>
                </a:ext>
              </a:extLst>
            </p:cNvPr>
            <p:cNvSpPr/>
            <p:nvPr/>
          </p:nvSpPr>
          <p:spPr>
            <a:xfrm>
              <a:off x="3314830" y="3215204"/>
              <a:ext cx="206675" cy="479246"/>
            </a:xfrm>
            <a:custGeom>
              <a:avLst/>
              <a:gdLst>
                <a:gd name="connsiteX0" fmla="*/ 57625 w 206675"/>
                <a:gd name="connsiteY0" fmla="*/ 0 h 479246"/>
                <a:gd name="connsiteX1" fmla="*/ 0 w 206675"/>
                <a:gd name="connsiteY1" fmla="*/ 93562 h 479246"/>
                <a:gd name="connsiteX2" fmla="*/ 107801 w 206675"/>
                <a:gd name="connsiteY2" fmla="*/ 93562 h 479246"/>
                <a:gd name="connsiteX3" fmla="*/ 107801 w 206675"/>
                <a:gd name="connsiteY3" fmla="*/ 479246 h 479246"/>
                <a:gd name="connsiteX4" fmla="*/ 206676 w 206675"/>
                <a:gd name="connsiteY4" fmla="*/ 410854 h 479246"/>
                <a:gd name="connsiteX5" fmla="*/ 206676 w 206675"/>
                <a:gd name="connsiteY5" fmla="*/ 11 h 479246"/>
                <a:gd name="connsiteX6" fmla="*/ 57625 w 206675"/>
                <a:gd name="connsiteY6" fmla="*/ 11 h 4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75" h="479246">
                  <a:moveTo>
                    <a:pt x="57625" y="0"/>
                  </a:moveTo>
                  <a:lnTo>
                    <a:pt x="0" y="93562"/>
                  </a:lnTo>
                  <a:lnTo>
                    <a:pt x="107801" y="93562"/>
                  </a:lnTo>
                  <a:lnTo>
                    <a:pt x="107801" y="479246"/>
                  </a:lnTo>
                  <a:cubicBezTo>
                    <a:pt x="143673" y="460615"/>
                    <a:pt x="176861" y="437569"/>
                    <a:pt x="206676" y="410854"/>
                  </a:cubicBezTo>
                  <a:lnTo>
                    <a:pt x="206676" y="11"/>
                  </a:lnTo>
                  <a:lnTo>
                    <a:pt x="57625" y="11"/>
                  </a:lnTo>
                  <a:close/>
                </a:path>
              </a:pathLst>
            </a:custGeom>
            <a:solidFill>
              <a:srgbClr val="FFFFFF"/>
            </a:solidFill>
            <a:ln w="1095" cap="flat">
              <a:noFill/>
              <a:prstDash val="solid"/>
              <a:miter/>
            </a:ln>
          </p:spPr>
          <p:txBody>
            <a:bodyPr rtlCol="0" anchor="ctr"/>
            <a:lstStyle/>
            <a:p>
              <a:endParaRPr lang="en-US">
                <a:solidFill>
                  <a:schemeClr val="bg1"/>
                </a:solidFill>
              </a:endParaRPr>
            </a:p>
          </p:txBody>
        </p:sp>
      </p:grpSp>
      <p:grpSp>
        <p:nvGrpSpPr>
          <p:cNvPr id="16" name="Graphic 459">
            <a:extLst>
              <a:ext uri="{FF2B5EF4-FFF2-40B4-BE49-F238E27FC236}">
                <a16:creationId xmlns:a16="http://schemas.microsoft.com/office/drawing/2014/main" id="{785F8D37-8160-4F32-8646-FA37650C8B68}"/>
              </a:ext>
            </a:extLst>
          </p:cNvPr>
          <p:cNvGrpSpPr/>
          <p:nvPr/>
        </p:nvGrpSpPr>
        <p:grpSpPr>
          <a:xfrm>
            <a:off x="6749029" y="4217539"/>
            <a:ext cx="1089131" cy="785923"/>
            <a:chOff x="5366331" y="3202027"/>
            <a:chExt cx="743448" cy="536476"/>
          </a:xfrm>
          <a:solidFill>
            <a:srgbClr val="FFFFFF"/>
          </a:solidFill>
        </p:grpSpPr>
        <p:sp>
          <p:nvSpPr>
            <p:cNvPr id="17" name="Freeform: Shape 16">
              <a:extLst>
                <a:ext uri="{FF2B5EF4-FFF2-40B4-BE49-F238E27FC236}">
                  <a16:creationId xmlns:a16="http://schemas.microsoft.com/office/drawing/2014/main" id="{E676CAB6-816D-431F-AB31-ED984D34C311}"/>
                </a:ext>
              </a:extLst>
            </p:cNvPr>
            <p:cNvSpPr/>
            <p:nvPr/>
          </p:nvSpPr>
          <p:spPr>
            <a:xfrm>
              <a:off x="5366331" y="3202027"/>
              <a:ext cx="367501" cy="533365"/>
            </a:xfrm>
            <a:custGeom>
              <a:avLst/>
              <a:gdLst>
                <a:gd name="connsiteX0" fmla="*/ 344916 w 367501"/>
                <a:gd name="connsiteY0" fmla="*/ 114023 h 533365"/>
                <a:gd name="connsiteX1" fmla="*/ 280884 w 367501"/>
                <a:gd name="connsiteY1" fmla="*/ 28117 h 533365"/>
                <a:gd name="connsiteX2" fmla="*/ 182151 w 367501"/>
                <a:gd name="connsiteY2" fmla="*/ 0 h 533365"/>
                <a:gd name="connsiteX3" fmla="*/ 44481 w 367501"/>
                <a:gd name="connsiteY3" fmla="*/ 71152 h 533365"/>
                <a:gd name="connsiteX4" fmla="*/ 0 w 367501"/>
                <a:gd name="connsiteY4" fmla="*/ 279974 h 533365"/>
                <a:gd name="connsiteX5" fmla="*/ 6024 w 367501"/>
                <a:gd name="connsiteY5" fmla="*/ 373679 h 533365"/>
                <a:gd name="connsiteX6" fmla="*/ 264158 w 367501"/>
                <a:gd name="connsiteY6" fmla="*/ 533366 h 533365"/>
                <a:gd name="connsiteX7" fmla="*/ 282833 w 367501"/>
                <a:gd name="connsiteY7" fmla="*/ 522413 h 533365"/>
                <a:gd name="connsiteX8" fmla="*/ 344554 w 367501"/>
                <a:gd name="connsiteY8" fmla="*/ 437219 h 533365"/>
                <a:gd name="connsiteX9" fmla="*/ 367502 w 367501"/>
                <a:gd name="connsiteY9" fmla="*/ 274991 h 533365"/>
                <a:gd name="connsiteX10" fmla="*/ 344916 w 367501"/>
                <a:gd name="connsiteY10" fmla="*/ 114023 h 533365"/>
                <a:gd name="connsiteX11" fmla="*/ 241967 w 367501"/>
                <a:gd name="connsiteY11" fmla="*/ 421216 h 533365"/>
                <a:gd name="connsiteX12" fmla="*/ 184474 w 367501"/>
                <a:gd name="connsiteY12" fmla="*/ 457153 h 533365"/>
                <a:gd name="connsiteX13" fmla="*/ 123223 w 367501"/>
                <a:gd name="connsiteY13" fmla="*/ 419255 h 533365"/>
                <a:gd name="connsiteX14" fmla="*/ 99619 w 367501"/>
                <a:gd name="connsiteY14" fmla="*/ 282122 h 533365"/>
                <a:gd name="connsiteX15" fmla="*/ 109915 w 367501"/>
                <a:gd name="connsiteY15" fmla="*/ 166489 h 533365"/>
                <a:gd name="connsiteX16" fmla="*/ 139741 w 367501"/>
                <a:gd name="connsiteY16" fmla="*/ 110824 h 533365"/>
                <a:gd name="connsiteX17" fmla="*/ 184484 w 367501"/>
                <a:gd name="connsiteY17" fmla="*/ 94635 h 533365"/>
                <a:gd name="connsiteX18" fmla="*/ 244662 w 367501"/>
                <a:gd name="connsiteY18" fmla="*/ 133771 h 533365"/>
                <a:gd name="connsiteX19" fmla="*/ 267904 w 367501"/>
                <a:gd name="connsiteY19" fmla="*/ 276075 h 533365"/>
                <a:gd name="connsiteX20" fmla="*/ 241967 w 367501"/>
                <a:gd name="connsiteY20" fmla="*/ 421216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01" h="533365">
                  <a:moveTo>
                    <a:pt x="344916" y="114023"/>
                  </a:moveTo>
                  <a:cubicBezTo>
                    <a:pt x="329845" y="75500"/>
                    <a:pt x="308508" y="46847"/>
                    <a:pt x="280884" y="28117"/>
                  </a:cubicBezTo>
                  <a:cubicBezTo>
                    <a:pt x="253227" y="9387"/>
                    <a:pt x="220335" y="0"/>
                    <a:pt x="182151" y="0"/>
                  </a:cubicBezTo>
                  <a:cubicBezTo>
                    <a:pt x="123333" y="0"/>
                    <a:pt x="77450" y="23725"/>
                    <a:pt x="44481" y="71152"/>
                  </a:cubicBezTo>
                  <a:cubicBezTo>
                    <a:pt x="14831" y="114340"/>
                    <a:pt x="0" y="183926"/>
                    <a:pt x="0" y="279974"/>
                  </a:cubicBezTo>
                  <a:cubicBezTo>
                    <a:pt x="0" y="315408"/>
                    <a:pt x="2005" y="346636"/>
                    <a:pt x="6024" y="373679"/>
                  </a:cubicBezTo>
                  <a:cubicBezTo>
                    <a:pt x="71426" y="452126"/>
                    <a:pt x="161428" y="509302"/>
                    <a:pt x="264158" y="533366"/>
                  </a:cubicBezTo>
                  <a:cubicBezTo>
                    <a:pt x="270741" y="530200"/>
                    <a:pt x="276962" y="526542"/>
                    <a:pt x="282833" y="522413"/>
                  </a:cubicBezTo>
                  <a:cubicBezTo>
                    <a:pt x="308683" y="504274"/>
                    <a:pt x="329264" y="475861"/>
                    <a:pt x="344554" y="437219"/>
                  </a:cubicBezTo>
                  <a:cubicBezTo>
                    <a:pt x="359845" y="398565"/>
                    <a:pt x="367502" y="344489"/>
                    <a:pt x="367502" y="274991"/>
                  </a:cubicBezTo>
                  <a:cubicBezTo>
                    <a:pt x="367490" y="206216"/>
                    <a:pt x="359955" y="152578"/>
                    <a:pt x="344916" y="114023"/>
                  </a:cubicBezTo>
                  <a:close/>
                  <a:moveTo>
                    <a:pt x="241967" y="421216"/>
                  </a:moveTo>
                  <a:cubicBezTo>
                    <a:pt x="227771" y="445182"/>
                    <a:pt x="208614" y="457153"/>
                    <a:pt x="184474" y="457153"/>
                  </a:cubicBezTo>
                  <a:cubicBezTo>
                    <a:pt x="159380" y="457153"/>
                    <a:pt x="138974" y="444525"/>
                    <a:pt x="123223" y="419255"/>
                  </a:cubicBezTo>
                  <a:cubicBezTo>
                    <a:pt x="107495" y="393997"/>
                    <a:pt x="99619" y="348279"/>
                    <a:pt x="99619" y="282122"/>
                  </a:cubicBezTo>
                  <a:cubicBezTo>
                    <a:pt x="99619" y="231353"/>
                    <a:pt x="103058" y="192831"/>
                    <a:pt x="109915" y="166489"/>
                  </a:cubicBezTo>
                  <a:cubicBezTo>
                    <a:pt x="116794" y="140179"/>
                    <a:pt x="126717" y="121624"/>
                    <a:pt x="139741" y="110824"/>
                  </a:cubicBezTo>
                  <a:cubicBezTo>
                    <a:pt x="152764" y="100047"/>
                    <a:pt x="167682" y="94635"/>
                    <a:pt x="184484" y="94635"/>
                  </a:cubicBezTo>
                  <a:cubicBezTo>
                    <a:pt x="209086" y="94635"/>
                    <a:pt x="229152" y="107681"/>
                    <a:pt x="244662" y="133771"/>
                  </a:cubicBezTo>
                  <a:cubicBezTo>
                    <a:pt x="260149" y="159862"/>
                    <a:pt x="267904" y="207289"/>
                    <a:pt x="267904" y="276075"/>
                  </a:cubicBezTo>
                  <a:cubicBezTo>
                    <a:pt x="267882" y="343919"/>
                    <a:pt x="259251" y="392300"/>
                    <a:pt x="241967" y="421216"/>
                  </a:cubicBezTo>
                  <a:close/>
                </a:path>
              </a:pathLst>
            </a:custGeom>
            <a:solidFill>
              <a:srgbClr val="FFFFFF"/>
            </a:solidFill>
            <a:ln w="1095" cap="flat">
              <a:noFill/>
              <a:prstDash val="solid"/>
              <a:miter/>
            </a:ln>
          </p:spPr>
          <p:txBody>
            <a:bodyPr rtlCol="0" anchor="ctr"/>
            <a:lstStyle/>
            <a:p>
              <a:endParaRPr lang="en-US">
                <a:solidFill>
                  <a:schemeClr val="bg1"/>
                </a:solidFill>
              </a:endParaRPr>
            </a:p>
          </p:txBody>
        </p:sp>
        <p:sp>
          <p:nvSpPr>
            <p:cNvPr id="18" name="Freeform: Shape 17">
              <a:extLst>
                <a:ext uri="{FF2B5EF4-FFF2-40B4-BE49-F238E27FC236}">
                  <a16:creationId xmlns:a16="http://schemas.microsoft.com/office/drawing/2014/main" id="{11CAE93E-7DB6-4692-A210-CA8DBB35C57C}"/>
                </a:ext>
              </a:extLst>
            </p:cNvPr>
            <p:cNvSpPr/>
            <p:nvPr/>
          </p:nvSpPr>
          <p:spPr>
            <a:xfrm>
              <a:off x="5751554" y="3202027"/>
              <a:ext cx="358224" cy="536476"/>
            </a:xfrm>
            <a:custGeom>
              <a:avLst/>
              <a:gdLst>
                <a:gd name="connsiteX0" fmla="*/ 331718 w 358224"/>
                <a:gd name="connsiteY0" fmla="*/ 255450 h 536476"/>
                <a:gd name="connsiteX1" fmla="*/ 358225 w 358224"/>
                <a:gd name="connsiteY1" fmla="*/ 155108 h 536476"/>
                <a:gd name="connsiteX2" fmla="*/ 336351 w 358224"/>
                <a:gd name="connsiteY2" fmla="*/ 78107 h 536476"/>
                <a:gd name="connsiteX3" fmla="*/ 278003 w 358224"/>
                <a:gd name="connsiteY3" fmla="*/ 20121 h 536476"/>
                <a:gd name="connsiteX4" fmla="*/ 193883 w 358224"/>
                <a:gd name="connsiteY4" fmla="*/ 0 h 536476"/>
                <a:gd name="connsiteX5" fmla="*/ 67406 w 358224"/>
                <a:gd name="connsiteY5" fmla="*/ 48577 h 536476"/>
                <a:gd name="connsiteX6" fmla="*/ 14228 w 358224"/>
                <a:gd name="connsiteY6" fmla="*/ 181790 h 536476"/>
                <a:gd name="connsiteX7" fmla="*/ 111350 w 358224"/>
                <a:gd name="connsiteY7" fmla="*/ 181790 h 536476"/>
                <a:gd name="connsiteX8" fmla="*/ 134122 w 358224"/>
                <a:gd name="connsiteY8" fmla="*/ 117046 h 536476"/>
                <a:gd name="connsiteX9" fmla="*/ 187475 w 358224"/>
                <a:gd name="connsiteY9" fmla="*/ 93222 h 536476"/>
                <a:gd name="connsiteX10" fmla="*/ 239240 w 358224"/>
                <a:gd name="connsiteY10" fmla="*/ 112949 h 536476"/>
                <a:gd name="connsiteX11" fmla="*/ 259328 w 358224"/>
                <a:gd name="connsiteY11" fmla="*/ 162940 h 536476"/>
                <a:gd name="connsiteX12" fmla="*/ 239941 w 358224"/>
                <a:gd name="connsiteY12" fmla="*/ 228221 h 536476"/>
                <a:gd name="connsiteX13" fmla="*/ 161867 w 358224"/>
                <a:gd name="connsiteY13" fmla="*/ 323755 h 536476"/>
                <a:gd name="connsiteX14" fmla="*/ 0 w 358224"/>
                <a:gd name="connsiteY14" fmla="*/ 488808 h 536476"/>
                <a:gd name="connsiteX15" fmla="*/ 0 w 358224"/>
                <a:gd name="connsiteY15" fmla="*/ 536477 h 536476"/>
                <a:gd name="connsiteX16" fmla="*/ 84252 w 358224"/>
                <a:gd name="connsiteY16" fmla="*/ 536477 h 536476"/>
                <a:gd name="connsiteX17" fmla="*/ 283644 w 358224"/>
                <a:gd name="connsiteY17" fmla="*/ 444349 h 536476"/>
                <a:gd name="connsiteX18" fmla="*/ 176007 w 358224"/>
                <a:gd name="connsiteY18" fmla="*/ 444349 h 536476"/>
                <a:gd name="connsiteX19" fmla="*/ 234727 w 358224"/>
                <a:gd name="connsiteY19" fmla="*/ 382442 h 536476"/>
                <a:gd name="connsiteX20" fmla="*/ 331718 w 358224"/>
                <a:gd name="connsiteY20" fmla="*/ 255450 h 5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224" h="536476">
                  <a:moveTo>
                    <a:pt x="331718" y="255450"/>
                  </a:moveTo>
                  <a:cubicBezTo>
                    <a:pt x="349374" y="219633"/>
                    <a:pt x="358225" y="186204"/>
                    <a:pt x="358225" y="155108"/>
                  </a:cubicBezTo>
                  <a:cubicBezTo>
                    <a:pt x="358225" y="129040"/>
                    <a:pt x="350930" y="103365"/>
                    <a:pt x="336351" y="78107"/>
                  </a:cubicBezTo>
                  <a:cubicBezTo>
                    <a:pt x="321772" y="52849"/>
                    <a:pt x="302308" y="33506"/>
                    <a:pt x="278003" y="20121"/>
                  </a:cubicBezTo>
                  <a:cubicBezTo>
                    <a:pt x="253687" y="6714"/>
                    <a:pt x="225647" y="0"/>
                    <a:pt x="193883" y="0"/>
                  </a:cubicBezTo>
                  <a:cubicBezTo>
                    <a:pt x="142403" y="0"/>
                    <a:pt x="100244" y="16189"/>
                    <a:pt x="67406" y="48577"/>
                  </a:cubicBezTo>
                  <a:cubicBezTo>
                    <a:pt x="34558" y="80933"/>
                    <a:pt x="16835" y="125359"/>
                    <a:pt x="14228" y="181790"/>
                  </a:cubicBezTo>
                  <a:lnTo>
                    <a:pt x="111350" y="181790"/>
                  </a:lnTo>
                  <a:cubicBezTo>
                    <a:pt x="112303" y="154528"/>
                    <a:pt x="119883" y="132950"/>
                    <a:pt x="134122" y="117046"/>
                  </a:cubicBezTo>
                  <a:cubicBezTo>
                    <a:pt x="148339" y="101175"/>
                    <a:pt x="166138" y="93222"/>
                    <a:pt x="187475" y="93222"/>
                  </a:cubicBezTo>
                  <a:cubicBezTo>
                    <a:pt x="208593" y="93222"/>
                    <a:pt x="225833" y="99805"/>
                    <a:pt x="239240" y="112949"/>
                  </a:cubicBezTo>
                  <a:cubicBezTo>
                    <a:pt x="252625" y="126115"/>
                    <a:pt x="259328" y="142797"/>
                    <a:pt x="259328" y="162940"/>
                  </a:cubicBezTo>
                  <a:cubicBezTo>
                    <a:pt x="259328" y="182404"/>
                    <a:pt x="252866" y="204146"/>
                    <a:pt x="239941" y="228221"/>
                  </a:cubicBezTo>
                  <a:cubicBezTo>
                    <a:pt x="227016" y="252318"/>
                    <a:pt x="201002" y="284159"/>
                    <a:pt x="161867" y="323755"/>
                  </a:cubicBezTo>
                  <a:lnTo>
                    <a:pt x="0" y="488808"/>
                  </a:lnTo>
                  <a:lnTo>
                    <a:pt x="0" y="536477"/>
                  </a:lnTo>
                  <a:lnTo>
                    <a:pt x="84252" y="536477"/>
                  </a:lnTo>
                  <a:cubicBezTo>
                    <a:pt x="158351" y="521460"/>
                    <a:pt x="226260" y="489323"/>
                    <a:pt x="283644" y="444349"/>
                  </a:cubicBezTo>
                  <a:lnTo>
                    <a:pt x="176007" y="444349"/>
                  </a:lnTo>
                  <a:lnTo>
                    <a:pt x="234727" y="382442"/>
                  </a:lnTo>
                  <a:cubicBezTo>
                    <a:pt x="281706" y="333580"/>
                    <a:pt x="314040" y="291245"/>
                    <a:pt x="331718" y="255450"/>
                  </a:cubicBezTo>
                  <a:close/>
                </a:path>
              </a:pathLst>
            </a:custGeom>
            <a:solidFill>
              <a:srgbClr val="FFFFFF"/>
            </a:solidFill>
            <a:ln w="1095" cap="flat">
              <a:noFill/>
              <a:prstDash val="solid"/>
              <a:miter/>
            </a:ln>
          </p:spPr>
          <p:txBody>
            <a:bodyPr rtlCol="0" anchor="ctr"/>
            <a:lstStyle/>
            <a:p>
              <a:endParaRPr lang="en-US">
                <a:solidFill>
                  <a:schemeClr val="bg1"/>
                </a:solidFill>
              </a:endParaRPr>
            </a:p>
          </p:txBody>
        </p:sp>
      </p:grpSp>
      <p:grpSp>
        <p:nvGrpSpPr>
          <p:cNvPr id="19" name="Graphic 459">
            <a:extLst>
              <a:ext uri="{FF2B5EF4-FFF2-40B4-BE49-F238E27FC236}">
                <a16:creationId xmlns:a16="http://schemas.microsoft.com/office/drawing/2014/main" id="{3CE2AE9C-EDE4-4093-B78F-1E146FA04FBA}"/>
              </a:ext>
            </a:extLst>
          </p:cNvPr>
          <p:cNvGrpSpPr/>
          <p:nvPr/>
        </p:nvGrpSpPr>
        <p:grpSpPr>
          <a:xfrm>
            <a:off x="10463628" y="4217539"/>
            <a:ext cx="1100892" cy="781029"/>
            <a:chOff x="7901940" y="3202027"/>
            <a:chExt cx="751476" cy="533135"/>
          </a:xfrm>
          <a:solidFill>
            <a:srgbClr val="FFFFFF"/>
          </a:solidFill>
        </p:grpSpPr>
        <p:sp>
          <p:nvSpPr>
            <p:cNvPr id="20" name="Freeform: Shape 19">
              <a:extLst>
                <a:ext uri="{FF2B5EF4-FFF2-40B4-BE49-F238E27FC236}">
                  <a16:creationId xmlns:a16="http://schemas.microsoft.com/office/drawing/2014/main" id="{70562800-16BB-496E-8D55-04B00037D469}"/>
                </a:ext>
              </a:extLst>
            </p:cNvPr>
            <p:cNvSpPr/>
            <p:nvPr/>
          </p:nvSpPr>
          <p:spPr>
            <a:xfrm>
              <a:off x="7901940" y="3202027"/>
              <a:ext cx="367490" cy="533015"/>
            </a:xfrm>
            <a:custGeom>
              <a:avLst/>
              <a:gdLst>
                <a:gd name="connsiteX0" fmla="*/ 344895 w 367490"/>
                <a:gd name="connsiteY0" fmla="*/ 114023 h 533015"/>
                <a:gd name="connsiteX1" fmla="*/ 280862 w 367490"/>
                <a:gd name="connsiteY1" fmla="*/ 28117 h 533015"/>
                <a:gd name="connsiteX2" fmla="*/ 182152 w 367490"/>
                <a:gd name="connsiteY2" fmla="*/ 0 h 533015"/>
                <a:gd name="connsiteX3" fmla="*/ 44481 w 367490"/>
                <a:gd name="connsiteY3" fmla="*/ 71152 h 533015"/>
                <a:gd name="connsiteX4" fmla="*/ 0 w 367490"/>
                <a:gd name="connsiteY4" fmla="*/ 279974 h 533015"/>
                <a:gd name="connsiteX5" fmla="*/ 5532 w 367490"/>
                <a:gd name="connsiteY5" fmla="*/ 370273 h 533015"/>
                <a:gd name="connsiteX6" fmla="*/ 264903 w 367490"/>
                <a:gd name="connsiteY6" fmla="*/ 533015 h 533015"/>
                <a:gd name="connsiteX7" fmla="*/ 282801 w 367490"/>
                <a:gd name="connsiteY7" fmla="*/ 522434 h 533015"/>
                <a:gd name="connsiteX8" fmla="*/ 344544 w 367490"/>
                <a:gd name="connsiteY8" fmla="*/ 437241 h 533015"/>
                <a:gd name="connsiteX9" fmla="*/ 367491 w 367490"/>
                <a:gd name="connsiteY9" fmla="*/ 275013 h 533015"/>
                <a:gd name="connsiteX10" fmla="*/ 344895 w 367490"/>
                <a:gd name="connsiteY10" fmla="*/ 114023 h 533015"/>
                <a:gd name="connsiteX11" fmla="*/ 241978 w 367490"/>
                <a:gd name="connsiteY11" fmla="*/ 421216 h 533015"/>
                <a:gd name="connsiteX12" fmla="*/ 184452 w 367490"/>
                <a:gd name="connsiteY12" fmla="*/ 457153 h 533015"/>
                <a:gd name="connsiteX13" fmla="*/ 123223 w 367490"/>
                <a:gd name="connsiteY13" fmla="*/ 419255 h 533015"/>
                <a:gd name="connsiteX14" fmla="*/ 99620 w 367490"/>
                <a:gd name="connsiteY14" fmla="*/ 282122 h 533015"/>
                <a:gd name="connsiteX15" fmla="*/ 109905 w 367490"/>
                <a:gd name="connsiteY15" fmla="*/ 166489 h 533015"/>
                <a:gd name="connsiteX16" fmla="*/ 139730 w 367490"/>
                <a:gd name="connsiteY16" fmla="*/ 110824 h 533015"/>
                <a:gd name="connsiteX17" fmla="*/ 184452 w 367490"/>
                <a:gd name="connsiteY17" fmla="*/ 94635 h 533015"/>
                <a:gd name="connsiteX18" fmla="*/ 244629 w 367490"/>
                <a:gd name="connsiteY18" fmla="*/ 133771 h 533015"/>
                <a:gd name="connsiteX19" fmla="*/ 267893 w 367490"/>
                <a:gd name="connsiteY19" fmla="*/ 276075 h 533015"/>
                <a:gd name="connsiteX20" fmla="*/ 241978 w 367490"/>
                <a:gd name="connsiteY20" fmla="*/ 421216 h 53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490" h="533015">
                  <a:moveTo>
                    <a:pt x="344895" y="114023"/>
                  </a:moveTo>
                  <a:cubicBezTo>
                    <a:pt x="329823" y="75500"/>
                    <a:pt x="308486" y="46847"/>
                    <a:pt x="280862" y="28117"/>
                  </a:cubicBezTo>
                  <a:cubicBezTo>
                    <a:pt x="253238" y="9387"/>
                    <a:pt x="220346" y="0"/>
                    <a:pt x="182152" y="0"/>
                  </a:cubicBezTo>
                  <a:cubicBezTo>
                    <a:pt x="123311" y="0"/>
                    <a:pt x="77417" y="23725"/>
                    <a:pt x="44481" y="71152"/>
                  </a:cubicBezTo>
                  <a:cubicBezTo>
                    <a:pt x="14831" y="114340"/>
                    <a:pt x="0" y="183926"/>
                    <a:pt x="0" y="279974"/>
                  </a:cubicBezTo>
                  <a:cubicBezTo>
                    <a:pt x="0" y="313940"/>
                    <a:pt x="1852" y="344007"/>
                    <a:pt x="5532" y="370273"/>
                  </a:cubicBezTo>
                  <a:cubicBezTo>
                    <a:pt x="70813" y="450056"/>
                    <a:pt x="161319" y="508381"/>
                    <a:pt x="264903" y="533015"/>
                  </a:cubicBezTo>
                  <a:cubicBezTo>
                    <a:pt x="271191" y="529916"/>
                    <a:pt x="277149" y="526410"/>
                    <a:pt x="282801" y="522434"/>
                  </a:cubicBezTo>
                  <a:cubicBezTo>
                    <a:pt x="308650" y="504296"/>
                    <a:pt x="329231" y="475883"/>
                    <a:pt x="344544" y="437241"/>
                  </a:cubicBezTo>
                  <a:cubicBezTo>
                    <a:pt x="359834" y="398587"/>
                    <a:pt x="367491" y="344511"/>
                    <a:pt x="367491" y="275013"/>
                  </a:cubicBezTo>
                  <a:cubicBezTo>
                    <a:pt x="367502" y="206216"/>
                    <a:pt x="359966" y="152578"/>
                    <a:pt x="344895" y="114023"/>
                  </a:cubicBezTo>
                  <a:close/>
                  <a:moveTo>
                    <a:pt x="241978" y="421216"/>
                  </a:moveTo>
                  <a:cubicBezTo>
                    <a:pt x="227761" y="445182"/>
                    <a:pt x="208593" y="457153"/>
                    <a:pt x="184452" y="457153"/>
                  </a:cubicBezTo>
                  <a:cubicBezTo>
                    <a:pt x="159358" y="457153"/>
                    <a:pt x="138953" y="444525"/>
                    <a:pt x="123223" y="419255"/>
                  </a:cubicBezTo>
                  <a:cubicBezTo>
                    <a:pt x="107495" y="393997"/>
                    <a:pt x="99620" y="348279"/>
                    <a:pt x="99620" y="282122"/>
                  </a:cubicBezTo>
                  <a:cubicBezTo>
                    <a:pt x="99620" y="231353"/>
                    <a:pt x="103059" y="192831"/>
                    <a:pt x="109905" y="166489"/>
                  </a:cubicBezTo>
                  <a:cubicBezTo>
                    <a:pt x="116761" y="140179"/>
                    <a:pt x="126707" y="121624"/>
                    <a:pt x="139730" y="110824"/>
                  </a:cubicBezTo>
                  <a:cubicBezTo>
                    <a:pt x="152754" y="100047"/>
                    <a:pt x="167650" y="94635"/>
                    <a:pt x="184452" y="94635"/>
                  </a:cubicBezTo>
                  <a:cubicBezTo>
                    <a:pt x="209075" y="94635"/>
                    <a:pt x="229119" y="107681"/>
                    <a:pt x="244629" y="133771"/>
                  </a:cubicBezTo>
                  <a:cubicBezTo>
                    <a:pt x="260138" y="159862"/>
                    <a:pt x="267893" y="207289"/>
                    <a:pt x="267893" y="276075"/>
                  </a:cubicBezTo>
                  <a:cubicBezTo>
                    <a:pt x="267893" y="343919"/>
                    <a:pt x="259240" y="392300"/>
                    <a:pt x="241978" y="421216"/>
                  </a:cubicBezTo>
                  <a:close/>
                </a:path>
              </a:pathLst>
            </a:custGeom>
            <a:solidFill>
              <a:srgbClr val="FFFFFF"/>
            </a:solidFill>
            <a:ln w="1095" cap="flat">
              <a:noFill/>
              <a:prstDash val="solid"/>
              <a:miter/>
            </a:ln>
          </p:spPr>
          <p:txBody>
            <a:bodyPr rtlCol="0" anchor="ctr"/>
            <a:lstStyle/>
            <a:p>
              <a:endParaRPr lang="en-US">
                <a:solidFill>
                  <a:schemeClr val="bg1"/>
                </a:solidFill>
              </a:endParaRPr>
            </a:p>
          </p:txBody>
        </p:sp>
        <p:sp>
          <p:nvSpPr>
            <p:cNvPr id="21" name="Freeform: Shape 20">
              <a:extLst>
                <a:ext uri="{FF2B5EF4-FFF2-40B4-BE49-F238E27FC236}">
                  <a16:creationId xmlns:a16="http://schemas.microsoft.com/office/drawing/2014/main" id="{84F64770-8FA4-4191-95CE-8F488DF4A37A}"/>
                </a:ext>
              </a:extLst>
            </p:cNvPr>
            <p:cNvSpPr/>
            <p:nvPr/>
          </p:nvSpPr>
          <p:spPr>
            <a:xfrm>
              <a:off x="8293221" y="3202027"/>
              <a:ext cx="360195" cy="533135"/>
            </a:xfrm>
            <a:custGeom>
              <a:avLst/>
              <a:gdLst>
                <a:gd name="connsiteX0" fmla="*/ 334204 w 360195"/>
                <a:gd name="connsiteY0" fmla="*/ 297949 h 533135"/>
                <a:gd name="connsiteX1" fmla="*/ 259690 w 360195"/>
                <a:gd name="connsiteY1" fmla="*/ 248331 h 533135"/>
                <a:gd name="connsiteX2" fmla="*/ 314992 w 360195"/>
                <a:gd name="connsiteY2" fmla="*/ 201736 h 533135"/>
                <a:gd name="connsiteX3" fmla="*/ 334040 w 360195"/>
                <a:gd name="connsiteY3" fmla="*/ 138043 h 533135"/>
                <a:gd name="connsiteX4" fmla="*/ 290446 w 360195"/>
                <a:gd name="connsiteY4" fmla="*/ 40921 h 533135"/>
                <a:gd name="connsiteX5" fmla="*/ 182502 w 360195"/>
                <a:gd name="connsiteY5" fmla="*/ 0 h 533135"/>
                <a:gd name="connsiteX6" fmla="*/ 62609 w 360195"/>
                <a:gd name="connsiteY6" fmla="*/ 49114 h 533135"/>
                <a:gd name="connsiteX7" fmla="*/ 20986 w 360195"/>
                <a:gd name="connsiteY7" fmla="*/ 142315 h 533135"/>
                <a:gd name="connsiteX8" fmla="*/ 116695 w 360195"/>
                <a:gd name="connsiteY8" fmla="*/ 142315 h 533135"/>
                <a:gd name="connsiteX9" fmla="*/ 140519 w 360195"/>
                <a:gd name="connsiteY9" fmla="*/ 108689 h 533135"/>
                <a:gd name="connsiteX10" fmla="*/ 179293 w 360195"/>
                <a:gd name="connsiteY10" fmla="*/ 95720 h 533135"/>
                <a:gd name="connsiteX11" fmla="*/ 218429 w 360195"/>
                <a:gd name="connsiteY11" fmla="*/ 109762 h 533135"/>
                <a:gd name="connsiteX12" fmla="*/ 233380 w 360195"/>
                <a:gd name="connsiteY12" fmla="*/ 145163 h 533135"/>
                <a:gd name="connsiteX13" fmla="*/ 223599 w 360195"/>
                <a:gd name="connsiteY13" fmla="*/ 176105 h 533135"/>
                <a:gd name="connsiteX14" fmla="*/ 196194 w 360195"/>
                <a:gd name="connsiteY14" fmla="*/ 199052 h 533135"/>
                <a:gd name="connsiteX15" fmla="*/ 142665 w 360195"/>
                <a:gd name="connsiteY15" fmla="*/ 210268 h 533135"/>
                <a:gd name="connsiteX16" fmla="*/ 142665 w 360195"/>
                <a:gd name="connsiteY16" fmla="*/ 295638 h 533135"/>
                <a:gd name="connsiteX17" fmla="*/ 231956 w 360195"/>
                <a:gd name="connsiteY17" fmla="*/ 320896 h 533135"/>
                <a:gd name="connsiteX18" fmla="*/ 262899 w 360195"/>
                <a:gd name="connsiteY18" fmla="*/ 381029 h 533135"/>
                <a:gd name="connsiteX19" fmla="*/ 239952 w 360195"/>
                <a:gd name="connsiteY19" fmla="*/ 435795 h 533135"/>
                <a:gd name="connsiteX20" fmla="*/ 182141 w 360195"/>
                <a:gd name="connsiteY20" fmla="*/ 458227 h 533135"/>
                <a:gd name="connsiteX21" fmla="*/ 126816 w 360195"/>
                <a:gd name="connsiteY21" fmla="*/ 438478 h 533135"/>
                <a:gd name="connsiteX22" fmla="*/ 98535 w 360195"/>
                <a:gd name="connsiteY22" fmla="*/ 378181 h 533135"/>
                <a:gd name="connsiteX23" fmla="*/ 0 w 360195"/>
                <a:gd name="connsiteY23" fmla="*/ 378181 h 533135"/>
                <a:gd name="connsiteX24" fmla="*/ 52641 w 360195"/>
                <a:gd name="connsiteY24" fmla="*/ 503584 h 533135"/>
                <a:gd name="connsiteX25" fmla="*/ 95731 w 360195"/>
                <a:gd name="connsiteY25" fmla="*/ 533136 h 533135"/>
                <a:gd name="connsiteX26" fmla="*/ 95753 w 360195"/>
                <a:gd name="connsiteY26" fmla="*/ 533136 h 533135"/>
                <a:gd name="connsiteX27" fmla="*/ 360196 w 360195"/>
                <a:gd name="connsiteY27" fmla="*/ 364522 h 533135"/>
                <a:gd name="connsiteX28" fmla="*/ 334204 w 360195"/>
                <a:gd name="connsiteY28" fmla="*/ 297949 h 5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95" h="533135">
                  <a:moveTo>
                    <a:pt x="334204" y="297949"/>
                  </a:moveTo>
                  <a:cubicBezTo>
                    <a:pt x="316307" y="274345"/>
                    <a:pt x="291465" y="257816"/>
                    <a:pt x="259690" y="248331"/>
                  </a:cubicBezTo>
                  <a:cubicBezTo>
                    <a:pt x="283874" y="236457"/>
                    <a:pt x="302308" y="220926"/>
                    <a:pt x="314992" y="201736"/>
                  </a:cubicBezTo>
                  <a:cubicBezTo>
                    <a:pt x="327676" y="182524"/>
                    <a:pt x="334040" y="161286"/>
                    <a:pt x="334040" y="138043"/>
                  </a:cubicBezTo>
                  <a:cubicBezTo>
                    <a:pt x="334040" y="100561"/>
                    <a:pt x="319505" y="68206"/>
                    <a:pt x="290446" y="40921"/>
                  </a:cubicBezTo>
                  <a:cubicBezTo>
                    <a:pt x="261409" y="13659"/>
                    <a:pt x="225417" y="0"/>
                    <a:pt x="182502" y="0"/>
                  </a:cubicBezTo>
                  <a:cubicBezTo>
                    <a:pt x="134341" y="0"/>
                    <a:pt x="94384" y="16364"/>
                    <a:pt x="62609" y="49114"/>
                  </a:cubicBezTo>
                  <a:cubicBezTo>
                    <a:pt x="39837" y="72598"/>
                    <a:pt x="25959" y="103661"/>
                    <a:pt x="20986" y="142315"/>
                  </a:cubicBezTo>
                  <a:lnTo>
                    <a:pt x="116695" y="142315"/>
                  </a:lnTo>
                  <a:cubicBezTo>
                    <a:pt x="120968" y="128558"/>
                    <a:pt x="128887" y="117374"/>
                    <a:pt x="140519" y="108689"/>
                  </a:cubicBezTo>
                  <a:cubicBezTo>
                    <a:pt x="152151" y="100057"/>
                    <a:pt x="165076" y="95720"/>
                    <a:pt x="179293" y="95720"/>
                  </a:cubicBezTo>
                  <a:cubicBezTo>
                    <a:pt x="195438" y="95720"/>
                    <a:pt x="208483" y="100397"/>
                    <a:pt x="218429" y="109762"/>
                  </a:cubicBezTo>
                  <a:cubicBezTo>
                    <a:pt x="228396" y="119149"/>
                    <a:pt x="233380" y="130924"/>
                    <a:pt x="233380" y="145163"/>
                  </a:cubicBezTo>
                  <a:cubicBezTo>
                    <a:pt x="233380" y="156061"/>
                    <a:pt x="230116" y="166379"/>
                    <a:pt x="223599" y="176105"/>
                  </a:cubicBezTo>
                  <a:cubicBezTo>
                    <a:pt x="217060" y="185832"/>
                    <a:pt x="207946" y="193488"/>
                    <a:pt x="196194" y="199052"/>
                  </a:cubicBezTo>
                  <a:cubicBezTo>
                    <a:pt x="184463" y="204639"/>
                    <a:pt x="166620" y="208363"/>
                    <a:pt x="142665" y="210268"/>
                  </a:cubicBezTo>
                  <a:lnTo>
                    <a:pt x="142665" y="295638"/>
                  </a:lnTo>
                  <a:cubicBezTo>
                    <a:pt x="181560" y="296130"/>
                    <a:pt x="211309" y="304543"/>
                    <a:pt x="231956" y="320896"/>
                  </a:cubicBezTo>
                  <a:cubicBezTo>
                    <a:pt x="252581" y="337260"/>
                    <a:pt x="262899" y="357304"/>
                    <a:pt x="262899" y="381029"/>
                  </a:cubicBezTo>
                  <a:cubicBezTo>
                    <a:pt x="262899" y="402607"/>
                    <a:pt x="255243" y="420876"/>
                    <a:pt x="239952" y="435795"/>
                  </a:cubicBezTo>
                  <a:cubicBezTo>
                    <a:pt x="224639" y="450746"/>
                    <a:pt x="205372" y="458227"/>
                    <a:pt x="182141" y="458227"/>
                  </a:cubicBezTo>
                  <a:cubicBezTo>
                    <a:pt x="159851" y="458227"/>
                    <a:pt x="141417" y="451644"/>
                    <a:pt x="126816" y="438478"/>
                  </a:cubicBezTo>
                  <a:cubicBezTo>
                    <a:pt x="112238" y="425313"/>
                    <a:pt x="102818" y="405213"/>
                    <a:pt x="98535" y="378181"/>
                  </a:cubicBezTo>
                  <a:lnTo>
                    <a:pt x="0" y="378181"/>
                  </a:lnTo>
                  <a:cubicBezTo>
                    <a:pt x="3100" y="431074"/>
                    <a:pt x="20625" y="472860"/>
                    <a:pt x="52641" y="503584"/>
                  </a:cubicBezTo>
                  <a:cubicBezTo>
                    <a:pt x="65489" y="515895"/>
                    <a:pt x="79849" y="525753"/>
                    <a:pt x="95731" y="533136"/>
                  </a:cubicBezTo>
                  <a:lnTo>
                    <a:pt x="95753" y="533136"/>
                  </a:lnTo>
                  <a:cubicBezTo>
                    <a:pt x="201999" y="507976"/>
                    <a:pt x="294510" y="447372"/>
                    <a:pt x="360196" y="364522"/>
                  </a:cubicBezTo>
                  <a:cubicBezTo>
                    <a:pt x="357535" y="339505"/>
                    <a:pt x="348881" y="317314"/>
                    <a:pt x="334204" y="297949"/>
                  </a:cubicBezTo>
                  <a:close/>
                </a:path>
              </a:pathLst>
            </a:custGeom>
            <a:solidFill>
              <a:srgbClr val="FFFFFF"/>
            </a:solidFill>
            <a:ln w="1095" cap="flat">
              <a:noFill/>
              <a:prstDash val="solid"/>
              <a:miter/>
            </a:ln>
          </p:spPr>
          <p:txBody>
            <a:bodyPr rtlCol="0" anchor="ctr"/>
            <a:lstStyle/>
            <a:p>
              <a:endParaRPr lang="en-US">
                <a:solidFill>
                  <a:schemeClr val="bg1"/>
                </a:solidFill>
              </a:endParaRPr>
            </a:p>
          </p:txBody>
        </p:sp>
      </p:grpSp>
      <p:grpSp>
        <p:nvGrpSpPr>
          <p:cNvPr id="25" name="Group 24">
            <a:extLst>
              <a:ext uri="{FF2B5EF4-FFF2-40B4-BE49-F238E27FC236}">
                <a16:creationId xmlns:a16="http://schemas.microsoft.com/office/drawing/2014/main" id="{C8271968-987A-4667-8C97-20B56744A5F4}"/>
              </a:ext>
            </a:extLst>
          </p:cNvPr>
          <p:cNvGrpSpPr/>
          <p:nvPr/>
        </p:nvGrpSpPr>
        <p:grpSpPr>
          <a:xfrm>
            <a:off x="991090" y="3611600"/>
            <a:ext cx="2801316" cy="689735"/>
            <a:chOff x="977525" y="3294796"/>
            <a:chExt cx="2801316" cy="689735"/>
          </a:xfrm>
        </p:grpSpPr>
        <p:sp>
          <p:nvSpPr>
            <p:cNvPr id="26" name="TextBox 25">
              <a:extLst>
                <a:ext uri="{FF2B5EF4-FFF2-40B4-BE49-F238E27FC236}">
                  <a16:creationId xmlns:a16="http://schemas.microsoft.com/office/drawing/2014/main" id="{E2F6A7DB-1C69-4404-BAD2-86E51FED2BC4}"/>
                </a:ext>
              </a:extLst>
            </p:cNvPr>
            <p:cNvSpPr txBox="1"/>
            <p:nvPr/>
          </p:nvSpPr>
          <p:spPr>
            <a:xfrm>
              <a:off x="977525" y="3294796"/>
              <a:ext cx="2801316" cy="338554"/>
            </a:xfrm>
            <a:prstGeom prst="rect">
              <a:avLst/>
            </a:prstGeom>
            <a:noFill/>
          </p:spPr>
          <p:txBody>
            <a:bodyPr wrap="square" rtlCol="0">
              <a:spAutoFit/>
            </a:bodyPr>
            <a:lstStyle/>
            <a:p>
              <a:r>
                <a:rPr lang="en-US" sz="1600" b="1" i="1" dirty="0">
                  <a:solidFill>
                    <a:schemeClr val="bg1"/>
                  </a:solidFill>
                </a:rPr>
                <a:t>Global Marketing </a:t>
              </a:r>
            </a:p>
          </p:txBody>
        </p:sp>
        <p:sp>
          <p:nvSpPr>
            <p:cNvPr id="27" name="TextBox 26">
              <a:extLst>
                <a:ext uri="{FF2B5EF4-FFF2-40B4-BE49-F238E27FC236}">
                  <a16:creationId xmlns:a16="http://schemas.microsoft.com/office/drawing/2014/main" id="{3BAB4043-8A09-4268-8CB1-A31F95E318ED}"/>
                </a:ext>
              </a:extLst>
            </p:cNvPr>
            <p:cNvSpPr txBox="1"/>
            <p:nvPr/>
          </p:nvSpPr>
          <p:spPr>
            <a:xfrm>
              <a:off x="977525" y="3722921"/>
              <a:ext cx="1654311" cy="261610"/>
            </a:xfrm>
            <a:prstGeom prst="rect">
              <a:avLst/>
            </a:prstGeom>
            <a:noFill/>
          </p:spPr>
          <p:txBody>
            <a:bodyPr wrap="square">
              <a:spAutoFit/>
            </a:bodyPr>
            <a:lstStyle/>
            <a:p>
              <a:endParaRPr lang="en-US" sz="1100" dirty="0">
                <a:solidFill>
                  <a:schemeClr val="bg1"/>
                </a:solidFill>
              </a:endParaRPr>
            </a:p>
          </p:txBody>
        </p:sp>
      </p:grpSp>
      <p:grpSp>
        <p:nvGrpSpPr>
          <p:cNvPr id="28" name="Group 27">
            <a:extLst>
              <a:ext uri="{FF2B5EF4-FFF2-40B4-BE49-F238E27FC236}">
                <a16:creationId xmlns:a16="http://schemas.microsoft.com/office/drawing/2014/main" id="{93F8DC59-A485-4828-83AA-528D53A00431}"/>
              </a:ext>
            </a:extLst>
          </p:cNvPr>
          <p:cNvGrpSpPr/>
          <p:nvPr/>
        </p:nvGrpSpPr>
        <p:grpSpPr>
          <a:xfrm>
            <a:off x="4711047" y="3611600"/>
            <a:ext cx="1998836" cy="689735"/>
            <a:chOff x="977525" y="3294796"/>
            <a:chExt cx="1998836" cy="689735"/>
          </a:xfrm>
        </p:grpSpPr>
        <p:sp>
          <p:nvSpPr>
            <p:cNvPr id="29" name="TextBox 28">
              <a:extLst>
                <a:ext uri="{FF2B5EF4-FFF2-40B4-BE49-F238E27FC236}">
                  <a16:creationId xmlns:a16="http://schemas.microsoft.com/office/drawing/2014/main" id="{6ADAFF1F-392E-4185-B91A-87885924BFA0}"/>
                </a:ext>
              </a:extLst>
            </p:cNvPr>
            <p:cNvSpPr txBox="1"/>
            <p:nvPr/>
          </p:nvSpPr>
          <p:spPr>
            <a:xfrm>
              <a:off x="977525" y="3294796"/>
              <a:ext cx="1998836" cy="584775"/>
            </a:xfrm>
            <a:prstGeom prst="rect">
              <a:avLst/>
            </a:prstGeom>
            <a:noFill/>
          </p:spPr>
          <p:txBody>
            <a:bodyPr wrap="square" rtlCol="0">
              <a:spAutoFit/>
            </a:bodyPr>
            <a:lstStyle/>
            <a:p>
              <a:r>
                <a:rPr lang="en-US" sz="1600" b="1" i="1" dirty="0">
                  <a:solidFill>
                    <a:schemeClr val="bg1"/>
                  </a:solidFill>
                </a:rPr>
                <a:t>Research &amp; Development </a:t>
              </a:r>
            </a:p>
          </p:txBody>
        </p:sp>
        <p:sp>
          <p:nvSpPr>
            <p:cNvPr id="30" name="TextBox 29">
              <a:extLst>
                <a:ext uri="{FF2B5EF4-FFF2-40B4-BE49-F238E27FC236}">
                  <a16:creationId xmlns:a16="http://schemas.microsoft.com/office/drawing/2014/main" id="{0AEF88C4-AC30-493A-8DAB-AC92954ACB35}"/>
                </a:ext>
              </a:extLst>
            </p:cNvPr>
            <p:cNvSpPr txBox="1"/>
            <p:nvPr/>
          </p:nvSpPr>
          <p:spPr>
            <a:xfrm>
              <a:off x="977526" y="3722921"/>
              <a:ext cx="1578422" cy="261610"/>
            </a:xfrm>
            <a:prstGeom prst="rect">
              <a:avLst/>
            </a:prstGeom>
            <a:noFill/>
          </p:spPr>
          <p:txBody>
            <a:bodyPr wrap="square">
              <a:spAutoFit/>
            </a:bodyPr>
            <a:lstStyle/>
            <a:p>
              <a:endParaRPr lang="en-US" sz="1100" dirty="0">
                <a:solidFill>
                  <a:schemeClr val="bg1"/>
                </a:solidFill>
              </a:endParaRPr>
            </a:p>
          </p:txBody>
        </p:sp>
      </p:grpSp>
      <p:sp>
        <p:nvSpPr>
          <p:cNvPr id="32" name="TextBox 31">
            <a:extLst>
              <a:ext uri="{FF2B5EF4-FFF2-40B4-BE49-F238E27FC236}">
                <a16:creationId xmlns:a16="http://schemas.microsoft.com/office/drawing/2014/main" id="{C782E48C-4BBC-4702-8D7E-F86762A5770B}"/>
              </a:ext>
            </a:extLst>
          </p:cNvPr>
          <p:cNvSpPr txBox="1"/>
          <p:nvPr/>
        </p:nvSpPr>
        <p:spPr>
          <a:xfrm>
            <a:off x="8429079" y="3611600"/>
            <a:ext cx="2013078" cy="584775"/>
          </a:xfrm>
          <a:prstGeom prst="rect">
            <a:avLst/>
          </a:prstGeom>
          <a:noFill/>
        </p:spPr>
        <p:txBody>
          <a:bodyPr wrap="square" rtlCol="0">
            <a:spAutoFit/>
          </a:bodyPr>
          <a:lstStyle/>
          <a:p>
            <a:pPr marL="0" lvl="1"/>
            <a:r>
              <a:rPr lang="en-US" sz="1600" b="1" i="1" dirty="0">
                <a:solidFill>
                  <a:schemeClr val="bg1"/>
                </a:solidFill>
              </a:rPr>
              <a:t>Buying Companies </a:t>
            </a:r>
          </a:p>
          <a:p>
            <a:pPr marL="0" lvl="1"/>
            <a:endParaRPr lang="en-US" sz="1600" b="1" i="1" dirty="0">
              <a:solidFill>
                <a:schemeClr val="bg1"/>
              </a:solidFill>
            </a:endParaRPr>
          </a:p>
        </p:txBody>
      </p:sp>
      <p:pic>
        <p:nvPicPr>
          <p:cNvPr id="34" name="Graphic 33">
            <a:extLst>
              <a:ext uri="{FF2B5EF4-FFF2-40B4-BE49-F238E27FC236}">
                <a16:creationId xmlns:a16="http://schemas.microsoft.com/office/drawing/2014/main" id="{CD0A6885-8A32-4702-AFC0-822AD62E7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0047" y="3025885"/>
            <a:ext cx="483534" cy="483534"/>
          </a:xfrm>
          <a:prstGeom prst="rect">
            <a:avLst/>
          </a:prstGeom>
        </p:spPr>
      </p:pic>
      <p:pic>
        <p:nvPicPr>
          <p:cNvPr id="35" name="Graphic 34">
            <a:extLst>
              <a:ext uri="{FF2B5EF4-FFF2-40B4-BE49-F238E27FC236}">
                <a16:creationId xmlns:a16="http://schemas.microsoft.com/office/drawing/2014/main" id="{41BDEAED-E48B-4F79-9134-E35EBC0607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1915" y="3024787"/>
            <a:ext cx="484632" cy="484632"/>
          </a:xfrm>
          <a:prstGeom prst="rect">
            <a:avLst/>
          </a:prstGeom>
        </p:spPr>
      </p:pic>
      <p:pic>
        <p:nvPicPr>
          <p:cNvPr id="36" name="Graphic 35">
            <a:extLst>
              <a:ext uri="{FF2B5EF4-FFF2-40B4-BE49-F238E27FC236}">
                <a16:creationId xmlns:a16="http://schemas.microsoft.com/office/drawing/2014/main" id="{D36491AE-1093-4165-876D-4B18ADDED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2185" y="3027313"/>
            <a:ext cx="484632" cy="486739"/>
          </a:xfrm>
          <a:prstGeom prst="rect">
            <a:avLst/>
          </a:prstGeom>
        </p:spPr>
      </p:pic>
    </p:spTree>
    <p:extLst>
      <p:ext uri="{BB962C8B-B14F-4D97-AF65-F5344CB8AC3E}">
        <p14:creationId xmlns:p14="http://schemas.microsoft.com/office/powerpoint/2010/main" val="280386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6138D50-05F1-4EF0-B097-613498728AA6}"/>
              </a:ext>
            </a:extLst>
          </p:cNvPr>
          <p:cNvSpPr/>
          <p:nvPr/>
        </p:nvSpPr>
        <p:spPr>
          <a:xfrm>
            <a:off x="1" y="0"/>
            <a:ext cx="4196369" cy="4292600"/>
          </a:xfrm>
          <a:custGeom>
            <a:avLst/>
            <a:gdLst>
              <a:gd name="connsiteX0" fmla="*/ 0 w 4196369"/>
              <a:gd name="connsiteY0" fmla="*/ 0 h 4292600"/>
              <a:gd name="connsiteX1" fmla="*/ 3652981 w 4196369"/>
              <a:gd name="connsiteY1" fmla="*/ 0 h 4292600"/>
              <a:gd name="connsiteX2" fmla="*/ 3738718 w 4196369"/>
              <a:gd name="connsiteY2" fmla="*/ 114655 h 4292600"/>
              <a:gd name="connsiteX3" fmla="*/ 4196369 w 4196369"/>
              <a:gd name="connsiteY3" fmla="*/ 1612900 h 4292600"/>
              <a:gd name="connsiteX4" fmla="*/ 1516669 w 4196369"/>
              <a:gd name="connsiteY4" fmla="*/ 4292600 h 4292600"/>
              <a:gd name="connsiteX5" fmla="*/ 18424 w 4196369"/>
              <a:gd name="connsiteY5" fmla="*/ 3834949 h 4292600"/>
              <a:gd name="connsiteX6" fmla="*/ 0 w 4196369"/>
              <a:gd name="connsiteY6" fmla="*/ 3821172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6369" h="4292600">
                <a:moveTo>
                  <a:pt x="0" y="0"/>
                </a:moveTo>
                <a:lnTo>
                  <a:pt x="3652981" y="0"/>
                </a:lnTo>
                <a:lnTo>
                  <a:pt x="3738718" y="114655"/>
                </a:lnTo>
                <a:cubicBezTo>
                  <a:pt x="4027655" y="542337"/>
                  <a:pt x="4196369" y="1057916"/>
                  <a:pt x="4196369" y="1612900"/>
                </a:cubicBezTo>
                <a:cubicBezTo>
                  <a:pt x="4196369" y="3092857"/>
                  <a:pt x="2996626" y="4292600"/>
                  <a:pt x="1516669" y="4292600"/>
                </a:cubicBezTo>
                <a:cubicBezTo>
                  <a:pt x="961685" y="4292600"/>
                  <a:pt x="446106" y="4123886"/>
                  <a:pt x="18424" y="3834949"/>
                </a:cubicBezTo>
                <a:lnTo>
                  <a:pt x="0" y="3821172"/>
                </a:lnTo>
                <a:close/>
              </a:path>
            </a:pathLst>
          </a:cu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p>
        </p:txBody>
      </p:sp>
      <p:pic>
        <p:nvPicPr>
          <p:cNvPr id="7" name="Picture 6">
            <a:extLst>
              <a:ext uri="{FF2B5EF4-FFF2-40B4-BE49-F238E27FC236}">
                <a16:creationId xmlns:a16="http://schemas.microsoft.com/office/drawing/2014/main" id="{B279EBED-FBB5-413C-9DE2-E386EE33E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3" y="1349232"/>
            <a:ext cx="6441843" cy="4659427"/>
          </a:xfrm>
          <a:prstGeom prst="rect">
            <a:avLst/>
          </a:prstGeom>
        </p:spPr>
      </p:pic>
      <p:sp>
        <p:nvSpPr>
          <p:cNvPr id="9" name="TextBox 8">
            <a:extLst>
              <a:ext uri="{FF2B5EF4-FFF2-40B4-BE49-F238E27FC236}">
                <a16:creationId xmlns:a16="http://schemas.microsoft.com/office/drawing/2014/main" id="{EA1655B9-E069-4A2B-B2CE-1641812BB375}"/>
              </a:ext>
            </a:extLst>
          </p:cNvPr>
          <p:cNvSpPr txBox="1"/>
          <p:nvPr/>
        </p:nvSpPr>
        <p:spPr>
          <a:xfrm>
            <a:off x="7354493" y="2244527"/>
            <a:ext cx="2895600" cy="523220"/>
          </a:xfrm>
          <a:prstGeom prst="rect">
            <a:avLst/>
          </a:prstGeom>
          <a:noFill/>
        </p:spPr>
        <p:txBody>
          <a:bodyPr wrap="square">
            <a:spAutoFit/>
          </a:bodyPr>
          <a:lstStyle/>
          <a:p>
            <a:r>
              <a:rPr lang="en-US" sz="2800" dirty="0">
                <a:solidFill>
                  <a:schemeClr val="bg1"/>
                </a:solidFill>
                <a:latin typeface="+mj-lt"/>
              </a:rPr>
              <a:t>Ride with us App </a:t>
            </a:r>
            <a:endParaRPr lang="en-US" sz="2800" dirty="0">
              <a:solidFill>
                <a:srgbClr val="F5DD0B"/>
              </a:solidFill>
              <a:latin typeface="+mj-lt"/>
            </a:endParaRPr>
          </a:p>
        </p:txBody>
      </p:sp>
      <p:cxnSp>
        <p:nvCxnSpPr>
          <p:cNvPr id="10" name="Straight Connector 9">
            <a:extLst>
              <a:ext uri="{FF2B5EF4-FFF2-40B4-BE49-F238E27FC236}">
                <a16:creationId xmlns:a16="http://schemas.microsoft.com/office/drawing/2014/main" id="{5CA53BF5-1F76-49F8-A156-BAE8D5CE6254}"/>
              </a:ext>
            </a:extLst>
          </p:cNvPr>
          <p:cNvCxnSpPr>
            <a:cxnSpLocks/>
          </p:cNvCxnSpPr>
          <p:nvPr/>
        </p:nvCxnSpPr>
        <p:spPr>
          <a:xfrm>
            <a:off x="7459268" y="2242424"/>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E0E858-7F53-4510-922F-340B594F9A96}"/>
              </a:ext>
            </a:extLst>
          </p:cNvPr>
          <p:cNvSpPr txBox="1"/>
          <p:nvPr/>
        </p:nvSpPr>
        <p:spPr>
          <a:xfrm>
            <a:off x="7354493" y="3867665"/>
            <a:ext cx="3383529" cy="830997"/>
          </a:xfrm>
          <a:prstGeom prst="rect">
            <a:avLst/>
          </a:prstGeom>
          <a:noFill/>
        </p:spPr>
        <p:txBody>
          <a:bodyPr wrap="square" rtlCol="0">
            <a:spAutoFit/>
          </a:bodyPr>
          <a:lstStyle/>
          <a:p>
            <a:r>
              <a:rPr lang="en-US" sz="1200" dirty="0">
                <a:solidFill>
                  <a:schemeClr val="bg1">
                    <a:lumMod val="95000"/>
                  </a:schemeClr>
                </a:solidFill>
              </a:rPr>
              <a:t>Our Core business is the Ride with us App. We intended to build a membership of active daily users in the millions.</a:t>
            </a:r>
          </a:p>
          <a:p>
            <a:endParaRPr lang="en-PK" sz="1200" dirty="0">
              <a:solidFill>
                <a:schemeClr val="bg1">
                  <a:lumMod val="95000"/>
                </a:schemeClr>
              </a:solidFill>
            </a:endParaRPr>
          </a:p>
        </p:txBody>
      </p:sp>
      <p:pic>
        <p:nvPicPr>
          <p:cNvPr id="18" name="Picture Placeholder 17" descr="A close-up of a car steering wheel&#10;&#10;Description automatically generated with low confidence">
            <a:extLst>
              <a:ext uri="{FF2B5EF4-FFF2-40B4-BE49-F238E27FC236}">
                <a16:creationId xmlns:a16="http://schemas.microsoft.com/office/drawing/2014/main" id="{35B65828-AB68-4EEF-9169-6F509D1385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3" r="1213"/>
          <a:stretch>
            <a:fillRect/>
          </a:stretch>
        </p:blipFill>
        <p:spPr/>
      </p:pic>
      <p:sp>
        <p:nvSpPr>
          <p:cNvPr id="2" name="TextBox 1">
            <a:extLst>
              <a:ext uri="{FF2B5EF4-FFF2-40B4-BE49-F238E27FC236}">
                <a16:creationId xmlns:a16="http://schemas.microsoft.com/office/drawing/2014/main" id="{46FA31F8-4711-4F1C-8DC4-5B545870DC2F}"/>
              </a:ext>
            </a:extLst>
          </p:cNvPr>
          <p:cNvSpPr txBox="1"/>
          <p:nvPr/>
        </p:nvSpPr>
        <p:spPr>
          <a:xfrm>
            <a:off x="623762" y="5511114"/>
            <a:ext cx="10546746" cy="923330"/>
          </a:xfrm>
          <a:prstGeom prst="rect">
            <a:avLst/>
          </a:prstGeom>
          <a:noFill/>
        </p:spPr>
        <p:txBody>
          <a:bodyPr wrap="square" rtlCol="0">
            <a:spAutoFit/>
          </a:bodyPr>
          <a:lstStyle/>
          <a:p>
            <a:r>
              <a:rPr lang="en-US" dirty="0">
                <a:solidFill>
                  <a:srgbClr val="FFC000"/>
                </a:solidFill>
                <a:latin typeface="Bahnschrift" panose="020B0502040204020203" pitchFamily="34" charset="0"/>
              </a:rPr>
              <a:t>Invest in Ride App INC we are a private company. Organized in the state of Louisiana. We Currently operating in select cites.</a:t>
            </a:r>
          </a:p>
          <a:p>
            <a:r>
              <a:rPr lang="en-US" dirty="0">
                <a:solidFill>
                  <a:srgbClr val="FFC000"/>
                </a:solidFill>
                <a:latin typeface="Bahnschrift" panose="020B0502040204020203" pitchFamily="34" charset="0"/>
              </a:rPr>
              <a:t>                                                                    Purchase Shares now   </a:t>
            </a:r>
          </a:p>
        </p:txBody>
      </p:sp>
      <p:pic>
        <p:nvPicPr>
          <p:cNvPr id="4" name="Picture 3">
            <a:extLst>
              <a:ext uri="{FF2B5EF4-FFF2-40B4-BE49-F238E27FC236}">
                <a16:creationId xmlns:a16="http://schemas.microsoft.com/office/drawing/2014/main" id="{36C56156-E518-46D0-B865-9943B7E7DF9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47391" y="4557544"/>
            <a:ext cx="2895599" cy="953570"/>
          </a:xfrm>
          <a:prstGeom prst="rect">
            <a:avLst/>
          </a:prstGeom>
        </p:spPr>
      </p:pic>
      <p:sp>
        <p:nvSpPr>
          <p:cNvPr id="6" name="Oval 5">
            <a:extLst>
              <a:ext uri="{FF2B5EF4-FFF2-40B4-BE49-F238E27FC236}">
                <a16:creationId xmlns:a16="http://schemas.microsoft.com/office/drawing/2014/main" id="{EB121627-8D3A-43C4-BA35-189CD4DED708}"/>
              </a:ext>
            </a:extLst>
          </p:cNvPr>
          <p:cNvSpPr/>
          <p:nvPr/>
        </p:nvSpPr>
        <p:spPr>
          <a:xfrm>
            <a:off x="4364158" y="6055758"/>
            <a:ext cx="2990335" cy="40606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chemeClr val="tx1"/>
                </a:solidFill>
                <a:latin typeface="Bahnschrift SemiCondensed" panose="020B0502040204020203" pitchFamily="34" charset="0"/>
              </a:rPr>
              <a:t>Purchase Shares Now </a:t>
            </a:r>
          </a:p>
        </p:txBody>
      </p:sp>
    </p:spTree>
    <p:extLst>
      <p:ext uri="{BB962C8B-B14F-4D97-AF65-F5344CB8AC3E}">
        <p14:creationId xmlns:p14="http://schemas.microsoft.com/office/powerpoint/2010/main" val="414888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D8842-E664-4385-9E88-D2BA7D519359}"/>
              </a:ext>
            </a:extLst>
          </p:cNvPr>
          <p:cNvSpPr txBox="1"/>
          <p:nvPr/>
        </p:nvSpPr>
        <p:spPr>
          <a:xfrm>
            <a:off x="3990975" y="623372"/>
            <a:ext cx="4210050" cy="830997"/>
          </a:xfrm>
          <a:prstGeom prst="rect">
            <a:avLst/>
          </a:prstGeom>
          <a:noFill/>
        </p:spPr>
        <p:txBody>
          <a:bodyPr wrap="square">
            <a:spAutoFit/>
          </a:bodyPr>
          <a:lstStyle/>
          <a:p>
            <a:pPr algn="ctr"/>
            <a:r>
              <a:rPr lang="en-US" sz="1600" dirty="0">
                <a:solidFill>
                  <a:schemeClr val="bg1"/>
                </a:solidFill>
                <a:latin typeface="+mj-lt"/>
              </a:rPr>
              <a:t>2022 financial Projections </a:t>
            </a:r>
          </a:p>
          <a:p>
            <a:pPr algn="ctr"/>
            <a:r>
              <a:rPr lang="en-US" sz="1600" dirty="0">
                <a:solidFill>
                  <a:schemeClr val="bg1"/>
                </a:solidFill>
                <a:latin typeface="+mj-lt"/>
              </a:rPr>
              <a:t>Without outside investment.</a:t>
            </a:r>
          </a:p>
          <a:p>
            <a:pPr algn="ctr"/>
            <a:r>
              <a:rPr lang="en-US" sz="1600" dirty="0">
                <a:solidFill>
                  <a:schemeClr val="bg1"/>
                </a:solidFill>
                <a:latin typeface="+mj-lt"/>
              </a:rPr>
              <a:t>This Statement is forward looking. </a:t>
            </a:r>
            <a:endParaRPr lang="en-US" sz="1600" dirty="0">
              <a:solidFill>
                <a:srgbClr val="F5DD0B"/>
              </a:solidFill>
              <a:latin typeface="+mj-lt"/>
            </a:endParaRPr>
          </a:p>
        </p:txBody>
      </p:sp>
      <p:cxnSp>
        <p:nvCxnSpPr>
          <p:cNvPr id="4" name="Straight Connector 3">
            <a:extLst>
              <a:ext uri="{FF2B5EF4-FFF2-40B4-BE49-F238E27FC236}">
                <a16:creationId xmlns:a16="http://schemas.microsoft.com/office/drawing/2014/main" id="{4F8663F6-C168-432F-84FB-55367DB67B00}"/>
              </a:ext>
            </a:extLst>
          </p:cNvPr>
          <p:cNvCxnSpPr>
            <a:cxnSpLocks/>
          </p:cNvCxnSpPr>
          <p:nvPr/>
        </p:nvCxnSpPr>
        <p:spPr>
          <a:xfrm>
            <a:off x="4972050"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665EE7F-E8B0-4584-84A2-CFDB6C0542D6}"/>
              </a:ext>
            </a:extLst>
          </p:cNvPr>
          <p:cNvSpPr/>
          <p:nvPr/>
        </p:nvSpPr>
        <p:spPr>
          <a:xfrm>
            <a:off x="596900" y="1714500"/>
            <a:ext cx="4648200" cy="4648200"/>
          </a:xfrm>
          <a:prstGeom prst="ellipse">
            <a:avLst/>
          </a:prstGeom>
          <a:solidFill>
            <a:srgbClr val="F5D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 name="Oval 5">
            <a:extLst>
              <a:ext uri="{FF2B5EF4-FFF2-40B4-BE49-F238E27FC236}">
                <a16:creationId xmlns:a16="http://schemas.microsoft.com/office/drawing/2014/main" id="{DF56FA55-752F-4ADD-B786-C5F6FD0C655D}"/>
              </a:ext>
            </a:extLst>
          </p:cNvPr>
          <p:cNvSpPr/>
          <p:nvPr/>
        </p:nvSpPr>
        <p:spPr>
          <a:xfrm>
            <a:off x="1139825" y="2800350"/>
            <a:ext cx="3562350" cy="35623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7" name="Oval 6">
            <a:extLst>
              <a:ext uri="{FF2B5EF4-FFF2-40B4-BE49-F238E27FC236}">
                <a16:creationId xmlns:a16="http://schemas.microsoft.com/office/drawing/2014/main" id="{AC8E6628-1609-445F-9C93-01B07A840234}"/>
              </a:ext>
            </a:extLst>
          </p:cNvPr>
          <p:cNvSpPr/>
          <p:nvPr/>
        </p:nvSpPr>
        <p:spPr>
          <a:xfrm>
            <a:off x="1884680" y="4290060"/>
            <a:ext cx="2072640" cy="207264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 name="TextBox 7">
            <a:extLst>
              <a:ext uri="{FF2B5EF4-FFF2-40B4-BE49-F238E27FC236}">
                <a16:creationId xmlns:a16="http://schemas.microsoft.com/office/drawing/2014/main" id="{242C3CBF-98A5-4B2A-A969-7F9692CDCF31}"/>
              </a:ext>
            </a:extLst>
          </p:cNvPr>
          <p:cNvSpPr txBox="1"/>
          <p:nvPr/>
        </p:nvSpPr>
        <p:spPr>
          <a:xfrm>
            <a:off x="2014220" y="1909353"/>
            <a:ext cx="1943100" cy="913070"/>
          </a:xfrm>
          <a:prstGeom prst="rect">
            <a:avLst/>
          </a:prstGeom>
          <a:noFill/>
        </p:spPr>
        <p:txBody>
          <a:bodyPr wrap="square" rtlCol="0">
            <a:spAutoFit/>
          </a:bodyPr>
          <a:lstStyle/>
          <a:p>
            <a:pPr algn="ctr"/>
            <a:r>
              <a:rPr lang="en-US" sz="2000" b="1" baseline="30000" dirty="0"/>
              <a:t>$200,000</a:t>
            </a:r>
          </a:p>
          <a:p>
            <a:pPr algn="ctr"/>
            <a:r>
              <a:rPr lang="en-US" sz="2000" b="1" baseline="30000" dirty="0"/>
              <a:t>Ride share  </a:t>
            </a:r>
          </a:p>
          <a:p>
            <a:pPr algn="ctr"/>
            <a:r>
              <a:rPr lang="en-US" sz="2000" b="1" baseline="30000" dirty="0"/>
              <a:t>5 states</a:t>
            </a:r>
            <a:r>
              <a:rPr lang="en-US" sz="4000" b="1" baseline="30000" dirty="0"/>
              <a:t> </a:t>
            </a:r>
            <a:endParaRPr lang="en-PK" sz="4000" b="1" baseline="30000" dirty="0"/>
          </a:p>
        </p:txBody>
      </p:sp>
      <p:sp>
        <p:nvSpPr>
          <p:cNvPr id="9" name="TextBox 8">
            <a:extLst>
              <a:ext uri="{FF2B5EF4-FFF2-40B4-BE49-F238E27FC236}">
                <a16:creationId xmlns:a16="http://schemas.microsoft.com/office/drawing/2014/main" id="{6F9E2932-378B-4C57-9E9C-F140B7D99858}"/>
              </a:ext>
            </a:extLst>
          </p:cNvPr>
          <p:cNvSpPr txBox="1"/>
          <p:nvPr/>
        </p:nvSpPr>
        <p:spPr>
          <a:xfrm>
            <a:off x="1949450" y="3343656"/>
            <a:ext cx="1943100" cy="420628"/>
          </a:xfrm>
          <a:prstGeom prst="rect">
            <a:avLst/>
          </a:prstGeom>
          <a:noFill/>
        </p:spPr>
        <p:txBody>
          <a:bodyPr wrap="square" rtlCol="0">
            <a:spAutoFit/>
          </a:bodyPr>
          <a:lstStyle/>
          <a:p>
            <a:pPr algn="ctr"/>
            <a:r>
              <a:rPr lang="en-US" sz="1600" b="1" baseline="30000" dirty="0"/>
              <a:t>$385,000</a:t>
            </a:r>
          </a:p>
          <a:p>
            <a:pPr algn="ctr"/>
            <a:r>
              <a:rPr lang="en-US" sz="1600" b="1" baseline="30000" dirty="0"/>
              <a:t>Ride Financial services </a:t>
            </a:r>
            <a:endParaRPr lang="en-PK" sz="1600" b="1" baseline="30000" dirty="0"/>
          </a:p>
        </p:txBody>
      </p:sp>
      <p:sp>
        <p:nvSpPr>
          <p:cNvPr id="10" name="TextBox 9">
            <a:extLst>
              <a:ext uri="{FF2B5EF4-FFF2-40B4-BE49-F238E27FC236}">
                <a16:creationId xmlns:a16="http://schemas.microsoft.com/office/drawing/2014/main" id="{DD66B618-A6A4-4503-9DA7-C3AF7A8C26FE}"/>
              </a:ext>
            </a:extLst>
          </p:cNvPr>
          <p:cNvSpPr txBox="1"/>
          <p:nvPr/>
        </p:nvSpPr>
        <p:spPr>
          <a:xfrm>
            <a:off x="1949450" y="4738757"/>
            <a:ext cx="1943100" cy="954107"/>
          </a:xfrm>
          <a:prstGeom prst="rect">
            <a:avLst/>
          </a:prstGeom>
          <a:noFill/>
        </p:spPr>
        <p:txBody>
          <a:bodyPr wrap="square" rtlCol="0">
            <a:spAutoFit/>
          </a:bodyPr>
          <a:lstStyle/>
          <a:p>
            <a:pPr algn="ctr"/>
            <a:r>
              <a:rPr lang="en-US" sz="2000" b="1" baseline="30000" dirty="0"/>
              <a:t>$120,000</a:t>
            </a:r>
          </a:p>
          <a:p>
            <a:pPr algn="ctr"/>
            <a:r>
              <a:rPr lang="en-US" sz="2000" b="1" baseline="30000" dirty="0"/>
              <a:t>Scooters &amp; business Delivery services </a:t>
            </a:r>
          </a:p>
          <a:p>
            <a:pPr algn="ctr"/>
            <a:endParaRPr lang="en-PK" sz="2400" b="1" baseline="30000" dirty="0"/>
          </a:p>
        </p:txBody>
      </p:sp>
      <p:cxnSp>
        <p:nvCxnSpPr>
          <p:cNvPr id="12" name="Straight Connector 11">
            <a:extLst>
              <a:ext uri="{FF2B5EF4-FFF2-40B4-BE49-F238E27FC236}">
                <a16:creationId xmlns:a16="http://schemas.microsoft.com/office/drawing/2014/main" id="{7ABD4FE5-D63F-4892-886F-02DA00F132A7}"/>
              </a:ext>
            </a:extLst>
          </p:cNvPr>
          <p:cNvCxnSpPr>
            <a:cxnSpLocks/>
          </p:cNvCxnSpPr>
          <p:nvPr/>
        </p:nvCxnSpPr>
        <p:spPr>
          <a:xfrm>
            <a:off x="4076700" y="2309743"/>
            <a:ext cx="3093720" cy="0"/>
          </a:xfrm>
          <a:prstGeom prst="line">
            <a:avLst/>
          </a:prstGeom>
          <a:ln>
            <a:solidFill>
              <a:srgbClr val="F5DD0B"/>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2960D5-AE8E-4C8E-A741-DB02B636BB57}"/>
              </a:ext>
            </a:extLst>
          </p:cNvPr>
          <p:cNvSpPr txBox="1"/>
          <p:nvPr/>
        </p:nvSpPr>
        <p:spPr>
          <a:xfrm>
            <a:off x="7470775" y="2078910"/>
            <a:ext cx="4124325" cy="461665"/>
          </a:xfrm>
          <a:prstGeom prst="rect">
            <a:avLst/>
          </a:prstGeom>
          <a:noFill/>
        </p:spPr>
        <p:txBody>
          <a:bodyPr wrap="square" rtlCol="0">
            <a:spAutoFit/>
          </a:bodyPr>
          <a:lstStyle/>
          <a:p>
            <a:r>
              <a:rPr lang="en-US" sz="1200" dirty="0">
                <a:solidFill>
                  <a:schemeClr val="bg1">
                    <a:lumMod val="95000"/>
                  </a:schemeClr>
                </a:solidFill>
              </a:rPr>
              <a:t>We based this projection of less than five percent market share in the 5 states.   </a:t>
            </a:r>
            <a:endParaRPr lang="en-PK" sz="1200" dirty="0">
              <a:solidFill>
                <a:schemeClr val="bg1">
                  <a:lumMod val="95000"/>
                </a:schemeClr>
              </a:solidFill>
            </a:endParaRPr>
          </a:p>
        </p:txBody>
      </p:sp>
      <p:cxnSp>
        <p:nvCxnSpPr>
          <p:cNvPr id="15" name="Straight Connector 14">
            <a:extLst>
              <a:ext uri="{FF2B5EF4-FFF2-40B4-BE49-F238E27FC236}">
                <a16:creationId xmlns:a16="http://schemas.microsoft.com/office/drawing/2014/main" id="{8C336740-DEAC-4A9D-8EEA-26F3607C5CF4}"/>
              </a:ext>
            </a:extLst>
          </p:cNvPr>
          <p:cNvCxnSpPr>
            <a:cxnSpLocks/>
          </p:cNvCxnSpPr>
          <p:nvPr/>
        </p:nvCxnSpPr>
        <p:spPr>
          <a:xfrm>
            <a:off x="4076700" y="3697599"/>
            <a:ext cx="3093720" cy="0"/>
          </a:xfrm>
          <a:prstGeom prst="line">
            <a:avLst/>
          </a:prstGeom>
          <a:ln>
            <a:solidFill>
              <a:schemeClr val="accent4">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3D745D-C879-4C30-BB99-A031917A0C0B}"/>
              </a:ext>
            </a:extLst>
          </p:cNvPr>
          <p:cNvSpPr txBox="1"/>
          <p:nvPr/>
        </p:nvSpPr>
        <p:spPr>
          <a:xfrm>
            <a:off x="7470775" y="3466767"/>
            <a:ext cx="4124325" cy="646331"/>
          </a:xfrm>
          <a:prstGeom prst="rect">
            <a:avLst/>
          </a:prstGeom>
          <a:noFill/>
        </p:spPr>
        <p:txBody>
          <a:bodyPr wrap="square" rtlCol="0">
            <a:spAutoFit/>
          </a:bodyPr>
          <a:lstStyle/>
          <a:p>
            <a:r>
              <a:rPr lang="en-US" sz="1200" dirty="0">
                <a:solidFill>
                  <a:schemeClr val="bg1">
                    <a:lumMod val="95000"/>
                  </a:schemeClr>
                </a:solidFill>
              </a:rPr>
              <a:t>We based this projection on 5 dynamic cards 15 new features roll out  in line with our Mastercard &amp; Visa partner. </a:t>
            </a:r>
            <a:endParaRPr lang="en-PK" sz="1200" dirty="0">
              <a:solidFill>
                <a:schemeClr val="bg1">
                  <a:lumMod val="95000"/>
                </a:schemeClr>
              </a:solidFill>
            </a:endParaRPr>
          </a:p>
        </p:txBody>
      </p:sp>
      <p:cxnSp>
        <p:nvCxnSpPr>
          <p:cNvPr id="17" name="Straight Connector 16">
            <a:extLst>
              <a:ext uri="{FF2B5EF4-FFF2-40B4-BE49-F238E27FC236}">
                <a16:creationId xmlns:a16="http://schemas.microsoft.com/office/drawing/2014/main" id="{8F4E7138-BA31-43FB-802E-2D5FC843A0C5}"/>
              </a:ext>
            </a:extLst>
          </p:cNvPr>
          <p:cNvCxnSpPr>
            <a:cxnSpLocks/>
          </p:cNvCxnSpPr>
          <p:nvPr/>
        </p:nvCxnSpPr>
        <p:spPr>
          <a:xfrm>
            <a:off x="3505200" y="5092700"/>
            <a:ext cx="3665220" cy="0"/>
          </a:xfrm>
          <a:prstGeom prst="line">
            <a:avLst/>
          </a:prstGeom>
          <a:ln>
            <a:solidFill>
              <a:schemeClr val="accent4">
                <a:lumMod val="50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1E7E72D-78C9-493D-85FE-64B50EECEC7F}"/>
              </a:ext>
            </a:extLst>
          </p:cNvPr>
          <p:cNvSpPr txBox="1"/>
          <p:nvPr/>
        </p:nvSpPr>
        <p:spPr>
          <a:xfrm>
            <a:off x="7470775" y="4861868"/>
            <a:ext cx="4124325" cy="461665"/>
          </a:xfrm>
          <a:prstGeom prst="rect">
            <a:avLst/>
          </a:prstGeom>
          <a:noFill/>
        </p:spPr>
        <p:txBody>
          <a:bodyPr wrap="square" rtlCol="0">
            <a:spAutoFit/>
          </a:bodyPr>
          <a:lstStyle/>
          <a:p>
            <a:r>
              <a:rPr lang="en-US" sz="1200" dirty="0">
                <a:solidFill>
                  <a:schemeClr val="bg1">
                    <a:lumMod val="95000"/>
                  </a:schemeClr>
                </a:solidFill>
              </a:rPr>
              <a:t>We based this on the assumption that the ride delivery brand acquires at least one contract this year. </a:t>
            </a:r>
            <a:endParaRPr lang="en-PK" sz="1200" dirty="0">
              <a:solidFill>
                <a:schemeClr val="bg1">
                  <a:lumMod val="95000"/>
                </a:schemeClr>
              </a:solidFill>
            </a:endParaRPr>
          </a:p>
        </p:txBody>
      </p:sp>
      <p:sp>
        <p:nvSpPr>
          <p:cNvPr id="13" name="TextBox 12">
            <a:extLst>
              <a:ext uri="{FF2B5EF4-FFF2-40B4-BE49-F238E27FC236}">
                <a16:creationId xmlns:a16="http://schemas.microsoft.com/office/drawing/2014/main" id="{B8767EA6-40BA-418D-8BD1-4273F06EC713}"/>
              </a:ext>
            </a:extLst>
          </p:cNvPr>
          <p:cNvSpPr txBox="1"/>
          <p:nvPr/>
        </p:nvSpPr>
        <p:spPr>
          <a:xfrm>
            <a:off x="4467599" y="5989950"/>
            <a:ext cx="6006352" cy="307777"/>
          </a:xfrm>
          <a:prstGeom prst="rect">
            <a:avLst/>
          </a:prstGeom>
          <a:noFill/>
        </p:spPr>
        <p:txBody>
          <a:bodyPr wrap="square" rtlCol="0">
            <a:spAutoFit/>
          </a:bodyPr>
          <a:lstStyle/>
          <a:p>
            <a:r>
              <a:rPr lang="en-US" sz="1400" dirty="0">
                <a:solidFill>
                  <a:schemeClr val="bg1"/>
                </a:solidFill>
                <a:latin typeface="Amasis MT Pro Black" panose="020B0604020202020204" pitchFamily="18" charset="0"/>
              </a:rPr>
              <a:t>We Currently have no Revenue we are a start-up company.  </a:t>
            </a:r>
            <a:endParaRPr lang="en-US" sz="1400" dirty="0">
              <a:latin typeface="Amasis MT Pro Black" panose="020B0604020202020204" pitchFamily="18" charset="0"/>
            </a:endParaRPr>
          </a:p>
        </p:txBody>
      </p:sp>
    </p:spTree>
    <p:extLst>
      <p:ext uri="{BB962C8B-B14F-4D97-AF65-F5344CB8AC3E}">
        <p14:creationId xmlns:p14="http://schemas.microsoft.com/office/powerpoint/2010/main" val="3139229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B5AC1C-61D5-4908-8C9C-9C283A09FD05}"/>
              </a:ext>
            </a:extLst>
          </p:cNvPr>
          <p:cNvSpPr/>
          <p:nvPr/>
        </p:nvSpPr>
        <p:spPr>
          <a:xfrm>
            <a:off x="872712" y="1895475"/>
            <a:ext cx="4871641" cy="1858166"/>
          </a:xfrm>
          <a:prstGeom prst="roundRect">
            <a:avLst>
              <a:gd name="adj" fmla="val 9428"/>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3" name="Group 2">
            <a:extLst>
              <a:ext uri="{FF2B5EF4-FFF2-40B4-BE49-F238E27FC236}">
                <a16:creationId xmlns:a16="http://schemas.microsoft.com/office/drawing/2014/main" id="{DE5FD6E9-5424-4BDE-A222-9FA23F16CAC3}"/>
              </a:ext>
            </a:extLst>
          </p:cNvPr>
          <p:cNvGrpSpPr/>
          <p:nvPr/>
        </p:nvGrpSpPr>
        <p:grpSpPr>
          <a:xfrm>
            <a:off x="429405" y="2381249"/>
            <a:ext cx="886619" cy="886619"/>
            <a:chOff x="1083455" y="2305050"/>
            <a:chExt cx="1924844" cy="1924844"/>
          </a:xfrm>
        </p:grpSpPr>
        <p:sp>
          <p:nvSpPr>
            <p:cNvPr id="4" name="Oval 3">
              <a:extLst>
                <a:ext uri="{FF2B5EF4-FFF2-40B4-BE49-F238E27FC236}">
                  <a16:creationId xmlns:a16="http://schemas.microsoft.com/office/drawing/2014/main" id="{C80715A1-34BA-48DF-9CB8-2FA69CDD8709}"/>
                </a:ext>
              </a:extLst>
            </p:cNvPr>
            <p:cNvSpPr/>
            <p:nvPr/>
          </p:nvSpPr>
          <p:spPr>
            <a:xfrm>
              <a:off x="1083455" y="2305050"/>
              <a:ext cx="1924844" cy="1924844"/>
            </a:xfrm>
            <a:prstGeom prst="ellipse">
              <a:avLst/>
            </a:prstGeom>
            <a:solidFill>
              <a:srgbClr val="FFBA00"/>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 name="Oval 4">
              <a:extLst>
                <a:ext uri="{FF2B5EF4-FFF2-40B4-BE49-F238E27FC236}">
                  <a16:creationId xmlns:a16="http://schemas.microsoft.com/office/drawing/2014/main" id="{A1052A1D-10F3-480A-BD42-74E6FF749D55}"/>
                </a:ext>
              </a:extLst>
            </p:cNvPr>
            <p:cNvSpPr/>
            <p:nvPr/>
          </p:nvSpPr>
          <p:spPr>
            <a:xfrm>
              <a:off x="1192993" y="2414588"/>
              <a:ext cx="1705769" cy="1705769"/>
            </a:xfrm>
            <a:prstGeom prst="ellipse">
              <a:avLst/>
            </a:prstGeom>
            <a:solidFill>
              <a:srgbClr val="1F1F1F"/>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6" name="Rectangle: Rounded Corners 5">
            <a:extLst>
              <a:ext uri="{FF2B5EF4-FFF2-40B4-BE49-F238E27FC236}">
                <a16:creationId xmlns:a16="http://schemas.microsoft.com/office/drawing/2014/main" id="{B69B720D-1268-42DC-A747-CCD9DA0E874B}"/>
              </a:ext>
            </a:extLst>
          </p:cNvPr>
          <p:cNvSpPr/>
          <p:nvPr/>
        </p:nvSpPr>
        <p:spPr>
          <a:xfrm>
            <a:off x="6929833" y="1895475"/>
            <a:ext cx="4871641" cy="1858166"/>
          </a:xfrm>
          <a:prstGeom prst="roundRect">
            <a:avLst>
              <a:gd name="adj" fmla="val 9428"/>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7" name="Group 6">
            <a:extLst>
              <a:ext uri="{FF2B5EF4-FFF2-40B4-BE49-F238E27FC236}">
                <a16:creationId xmlns:a16="http://schemas.microsoft.com/office/drawing/2014/main" id="{0334D9ED-1827-4140-8CDA-85A2F8E99B68}"/>
              </a:ext>
            </a:extLst>
          </p:cNvPr>
          <p:cNvGrpSpPr/>
          <p:nvPr/>
        </p:nvGrpSpPr>
        <p:grpSpPr>
          <a:xfrm>
            <a:off x="6486526" y="2381249"/>
            <a:ext cx="886619" cy="886619"/>
            <a:chOff x="1083455" y="2305050"/>
            <a:chExt cx="1924844" cy="1924844"/>
          </a:xfrm>
        </p:grpSpPr>
        <p:sp>
          <p:nvSpPr>
            <p:cNvPr id="8" name="Oval 7">
              <a:extLst>
                <a:ext uri="{FF2B5EF4-FFF2-40B4-BE49-F238E27FC236}">
                  <a16:creationId xmlns:a16="http://schemas.microsoft.com/office/drawing/2014/main" id="{753C62FF-88D4-401B-9449-F75CADF01AD9}"/>
                </a:ext>
              </a:extLst>
            </p:cNvPr>
            <p:cNvSpPr/>
            <p:nvPr/>
          </p:nvSpPr>
          <p:spPr>
            <a:xfrm>
              <a:off x="1083455" y="2305050"/>
              <a:ext cx="1924844" cy="1924844"/>
            </a:xfrm>
            <a:prstGeom prst="ellipse">
              <a:avLst/>
            </a:prstGeom>
            <a:solidFill>
              <a:srgbClr val="FFBA00"/>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9" name="Oval 8">
              <a:extLst>
                <a:ext uri="{FF2B5EF4-FFF2-40B4-BE49-F238E27FC236}">
                  <a16:creationId xmlns:a16="http://schemas.microsoft.com/office/drawing/2014/main" id="{CDBEC0FE-3C23-47C8-8A67-2DD583428DE1}"/>
                </a:ext>
              </a:extLst>
            </p:cNvPr>
            <p:cNvSpPr/>
            <p:nvPr/>
          </p:nvSpPr>
          <p:spPr>
            <a:xfrm>
              <a:off x="1192993" y="2414588"/>
              <a:ext cx="1705769" cy="1705769"/>
            </a:xfrm>
            <a:prstGeom prst="ellipse">
              <a:avLst/>
            </a:prstGeom>
            <a:solidFill>
              <a:srgbClr val="1F1F1F"/>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10" name="Rectangle: Rounded Corners 9">
            <a:extLst>
              <a:ext uri="{FF2B5EF4-FFF2-40B4-BE49-F238E27FC236}">
                <a16:creationId xmlns:a16="http://schemas.microsoft.com/office/drawing/2014/main" id="{164F7FA7-560A-46B4-A1B6-C7308617708B}"/>
              </a:ext>
            </a:extLst>
          </p:cNvPr>
          <p:cNvSpPr/>
          <p:nvPr/>
        </p:nvSpPr>
        <p:spPr>
          <a:xfrm>
            <a:off x="872713" y="4420332"/>
            <a:ext cx="4660504" cy="1858166"/>
          </a:xfrm>
          <a:prstGeom prst="roundRect">
            <a:avLst>
              <a:gd name="adj" fmla="val 9428"/>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11" name="Group 10">
            <a:extLst>
              <a:ext uri="{FF2B5EF4-FFF2-40B4-BE49-F238E27FC236}">
                <a16:creationId xmlns:a16="http://schemas.microsoft.com/office/drawing/2014/main" id="{FAAD58D7-1878-439D-9547-8FF1A2B0D3CC}"/>
              </a:ext>
            </a:extLst>
          </p:cNvPr>
          <p:cNvGrpSpPr/>
          <p:nvPr/>
        </p:nvGrpSpPr>
        <p:grpSpPr>
          <a:xfrm>
            <a:off x="429405" y="4906106"/>
            <a:ext cx="886619" cy="886619"/>
            <a:chOff x="1083455" y="2305050"/>
            <a:chExt cx="1924844" cy="1924844"/>
          </a:xfrm>
        </p:grpSpPr>
        <p:sp>
          <p:nvSpPr>
            <p:cNvPr id="12" name="Oval 11">
              <a:extLst>
                <a:ext uri="{FF2B5EF4-FFF2-40B4-BE49-F238E27FC236}">
                  <a16:creationId xmlns:a16="http://schemas.microsoft.com/office/drawing/2014/main" id="{0EC18EA6-DCE3-4A57-BA00-2B25FE6CA654}"/>
                </a:ext>
              </a:extLst>
            </p:cNvPr>
            <p:cNvSpPr/>
            <p:nvPr/>
          </p:nvSpPr>
          <p:spPr>
            <a:xfrm>
              <a:off x="1083455" y="2305050"/>
              <a:ext cx="1924844" cy="1924844"/>
            </a:xfrm>
            <a:prstGeom prst="ellipse">
              <a:avLst/>
            </a:prstGeom>
            <a:solidFill>
              <a:srgbClr val="FFBA00"/>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3" name="Oval 12">
              <a:extLst>
                <a:ext uri="{FF2B5EF4-FFF2-40B4-BE49-F238E27FC236}">
                  <a16:creationId xmlns:a16="http://schemas.microsoft.com/office/drawing/2014/main" id="{AF2F8D7B-42BA-43AC-BD8F-4AE37E728FE0}"/>
                </a:ext>
              </a:extLst>
            </p:cNvPr>
            <p:cNvSpPr/>
            <p:nvPr/>
          </p:nvSpPr>
          <p:spPr>
            <a:xfrm>
              <a:off x="1192993" y="2414588"/>
              <a:ext cx="1705769" cy="1705769"/>
            </a:xfrm>
            <a:prstGeom prst="ellipse">
              <a:avLst/>
            </a:prstGeom>
            <a:solidFill>
              <a:srgbClr val="1F1F1F"/>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14" name="Rectangle: Rounded Corners 13">
            <a:extLst>
              <a:ext uri="{FF2B5EF4-FFF2-40B4-BE49-F238E27FC236}">
                <a16:creationId xmlns:a16="http://schemas.microsoft.com/office/drawing/2014/main" id="{F94B7AF7-C91E-4FCE-B8FC-FC9755278FC8}"/>
              </a:ext>
            </a:extLst>
          </p:cNvPr>
          <p:cNvSpPr/>
          <p:nvPr/>
        </p:nvSpPr>
        <p:spPr>
          <a:xfrm>
            <a:off x="6929833" y="4420332"/>
            <a:ext cx="4871641" cy="1858166"/>
          </a:xfrm>
          <a:prstGeom prst="roundRect">
            <a:avLst>
              <a:gd name="adj" fmla="val 9428"/>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15" name="Group 14">
            <a:extLst>
              <a:ext uri="{FF2B5EF4-FFF2-40B4-BE49-F238E27FC236}">
                <a16:creationId xmlns:a16="http://schemas.microsoft.com/office/drawing/2014/main" id="{D06F3D13-B02E-4235-A245-0B37B5981985}"/>
              </a:ext>
            </a:extLst>
          </p:cNvPr>
          <p:cNvGrpSpPr/>
          <p:nvPr/>
        </p:nvGrpSpPr>
        <p:grpSpPr>
          <a:xfrm>
            <a:off x="6486526" y="4906106"/>
            <a:ext cx="886619" cy="886619"/>
            <a:chOff x="1083455" y="2305050"/>
            <a:chExt cx="1924844" cy="1924844"/>
          </a:xfrm>
        </p:grpSpPr>
        <p:sp>
          <p:nvSpPr>
            <p:cNvPr id="16" name="Oval 15">
              <a:extLst>
                <a:ext uri="{FF2B5EF4-FFF2-40B4-BE49-F238E27FC236}">
                  <a16:creationId xmlns:a16="http://schemas.microsoft.com/office/drawing/2014/main" id="{FBE2E4BD-6089-42A1-B679-9F330F502CE8}"/>
                </a:ext>
              </a:extLst>
            </p:cNvPr>
            <p:cNvSpPr/>
            <p:nvPr/>
          </p:nvSpPr>
          <p:spPr>
            <a:xfrm>
              <a:off x="1083455" y="2305050"/>
              <a:ext cx="1924844" cy="1924844"/>
            </a:xfrm>
            <a:prstGeom prst="ellipse">
              <a:avLst/>
            </a:prstGeom>
            <a:solidFill>
              <a:srgbClr val="FFBA00"/>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7" name="Oval 16">
              <a:extLst>
                <a:ext uri="{FF2B5EF4-FFF2-40B4-BE49-F238E27FC236}">
                  <a16:creationId xmlns:a16="http://schemas.microsoft.com/office/drawing/2014/main" id="{400A1904-0888-4324-B6C8-336F46797D15}"/>
                </a:ext>
              </a:extLst>
            </p:cNvPr>
            <p:cNvSpPr/>
            <p:nvPr/>
          </p:nvSpPr>
          <p:spPr>
            <a:xfrm>
              <a:off x="1192993" y="2414588"/>
              <a:ext cx="1705769" cy="1705769"/>
            </a:xfrm>
            <a:prstGeom prst="ellipse">
              <a:avLst/>
            </a:prstGeom>
            <a:solidFill>
              <a:srgbClr val="1F1F1F"/>
            </a:solidFill>
            <a:ln>
              <a:solidFill>
                <a:srgbClr val="F5D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18" name="TextBox 17">
            <a:extLst>
              <a:ext uri="{FF2B5EF4-FFF2-40B4-BE49-F238E27FC236}">
                <a16:creationId xmlns:a16="http://schemas.microsoft.com/office/drawing/2014/main" id="{67BC75F7-27D0-4E88-AAA3-84CABDEB6372}"/>
              </a:ext>
            </a:extLst>
          </p:cNvPr>
          <p:cNvSpPr txBox="1"/>
          <p:nvPr/>
        </p:nvSpPr>
        <p:spPr>
          <a:xfrm>
            <a:off x="1442245" y="2270560"/>
            <a:ext cx="4090972" cy="1277273"/>
          </a:xfrm>
          <a:prstGeom prst="rect">
            <a:avLst/>
          </a:prstGeom>
          <a:noFill/>
        </p:spPr>
        <p:txBody>
          <a:bodyPr wrap="square">
            <a:spAutoFit/>
          </a:bodyPr>
          <a:lstStyle/>
          <a:p>
            <a:r>
              <a:rPr lang="en-US" sz="1100" dirty="0">
                <a:solidFill>
                  <a:schemeClr val="bg1"/>
                </a:solidFill>
              </a:rPr>
              <a:t>                                   </a:t>
            </a:r>
            <a:r>
              <a:rPr lang="en-US" sz="1100" dirty="0">
                <a:solidFill>
                  <a:srgbClr val="FF0000"/>
                </a:solidFill>
              </a:rPr>
              <a:t>Geological</a:t>
            </a:r>
            <a:r>
              <a:rPr lang="en-US" sz="1100" dirty="0">
                <a:solidFill>
                  <a:schemeClr val="bg1"/>
                </a:solidFill>
              </a:rPr>
              <a:t> </a:t>
            </a:r>
          </a:p>
          <a:p>
            <a:r>
              <a:rPr lang="en-US" sz="1100" dirty="0">
                <a:solidFill>
                  <a:schemeClr val="bg1"/>
                </a:solidFill>
              </a:rPr>
              <a:t>We are will seek to do business in the State of:</a:t>
            </a:r>
          </a:p>
          <a:p>
            <a:pPr marL="171450" indent="-171450">
              <a:buFont typeface="Arial" panose="020B0604020202020204" pitchFamily="34" charset="0"/>
              <a:buChar char="•"/>
            </a:pPr>
            <a:r>
              <a:rPr lang="en-US" sz="1100" dirty="0">
                <a:solidFill>
                  <a:schemeClr val="bg1"/>
                </a:solidFill>
              </a:rPr>
              <a:t>Arizona </a:t>
            </a:r>
          </a:p>
          <a:p>
            <a:pPr marL="171450" indent="-171450">
              <a:buFont typeface="Arial" panose="020B0604020202020204" pitchFamily="34" charset="0"/>
              <a:buChar char="•"/>
            </a:pPr>
            <a:r>
              <a:rPr lang="en-US" sz="1100" dirty="0">
                <a:solidFill>
                  <a:schemeClr val="bg1"/>
                </a:solidFill>
              </a:rPr>
              <a:t>Texas</a:t>
            </a:r>
          </a:p>
          <a:p>
            <a:pPr marL="171450" indent="-171450">
              <a:buFont typeface="Arial" panose="020B0604020202020204" pitchFamily="34" charset="0"/>
              <a:buChar char="•"/>
            </a:pPr>
            <a:r>
              <a:rPr lang="en-US" sz="1100" dirty="0">
                <a:solidFill>
                  <a:schemeClr val="bg1"/>
                </a:solidFill>
              </a:rPr>
              <a:t>Alabama </a:t>
            </a:r>
          </a:p>
          <a:p>
            <a:pPr marL="171450" indent="-171450">
              <a:buFont typeface="Arial" panose="020B0604020202020204" pitchFamily="34" charset="0"/>
              <a:buChar char="•"/>
            </a:pPr>
            <a:r>
              <a:rPr lang="en-US" sz="1100" dirty="0">
                <a:solidFill>
                  <a:schemeClr val="bg1"/>
                </a:solidFill>
              </a:rPr>
              <a:t>Georgia </a:t>
            </a:r>
          </a:p>
          <a:p>
            <a:pPr marL="171450" indent="-171450">
              <a:buFont typeface="Arial" panose="020B0604020202020204" pitchFamily="34" charset="0"/>
              <a:buChar char="•"/>
            </a:pPr>
            <a:r>
              <a:rPr lang="en-US" sz="1100" dirty="0">
                <a:solidFill>
                  <a:schemeClr val="bg1"/>
                </a:solidFill>
              </a:rPr>
              <a:t>Mississippi </a:t>
            </a:r>
          </a:p>
        </p:txBody>
      </p:sp>
      <p:sp>
        <p:nvSpPr>
          <p:cNvPr id="19" name="TextBox 18">
            <a:extLst>
              <a:ext uri="{FF2B5EF4-FFF2-40B4-BE49-F238E27FC236}">
                <a16:creationId xmlns:a16="http://schemas.microsoft.com/office/drawing/2014/main" id="{7B68112D-B780-48C1-8754-30B3ADB3EFAA}"/>
              </a:ext>
            </a:extLst>
          </p:cNvPr>
          <p:cNvSpPr txBox="1"/>
          <p:nvPr/>
        </p:nvSpPr>
        <p:spPr>
          <a:xfrm>
            <a:off x="7525545" y="2230263"/>
            <a:ext cx="4064793" cy="938719"/>
          </a:xfrm>
          <a:prstGeom prst="rect">
            <a:avLst/>
          </a:prstGeom>
          <a:noFill/>
        </p:spPr>
        <p:txBody>
          <a:bodyPr wrap="square">
            <a:spAutoFit/>
          </a:bodyPr>
          <a:lstStyle/>
          <a:p>
            <a:r>
              <a:rPr lang="en-US" sz="1100" dirty="0">
                <a:solidFill>
                  <a:srgbClr val="FF0000"/>
                </a:solidFill>
              </a:rPr>
              <a:t>AGES</a:t>
            </a:r>
          </a:p>
          <a:p>
            <a:r>
              <a:rPr lang="en-US" sz="1100" dirty="0">
                <a:solidFill>
                  <a:schemeClr val="bg1"/>
                </a:solidFill>
              </a:rPr>
              <a:t>The Ages we are targeting for Drives &amp; Passengers are the same. </a:t>
            </a:r>
          </a:p>
          <a:p>
            <a:endParaRPr lang="en-US" sz="1100" dirty="0">
              <a:solidFill>
                <a:schemeClr val="bg1"/>
              </a:solidFill>
            </a:endParaRPr>
          </a:p>
          <a:p>
            <a:r>
              <a:rPr lang="en-US" sz="1100" dirty="0">
                <a:solidFill>
                  <a:schemeClr val="bg1"/>
                </a:solidFill>
              </a:rPr>
              <a:t>                  All Genders from ages 25 to 65 </a:t>
            </a:r>
          </a:p>
        </p:txBody>
      </p:sp>
      <p:sp>
        <p:nvSpPr>
          <p:cNvPr id="20" name="TextBox 19">
            <a:extLst>
              <a:ext uri="{FF2B5EF4-FFF2-40B4-BE49-F238E27FC236}">
                <a16:creationId xmlns:a16="http://schemas.microsoft.com/office/drawing/2014/main" id="{F8A9FFC6-9960-4392-9963-EB1B54826208}"/>
              </a:ext>
            </a:extLst>
          </p:cNvPr>
          <p:cNvSpPr txBox="1"/>
          <p:nvPr/>
        </p:nvSpPr>
        <p:spPr>
          <a:xfrm>
            <a:off x="1442245" y="4795417"/>
            <a:ext cx="4090972" cy="938719"/>
          </a:xfrm>
          <a:prstGeom prst="rect">
            <a:avLst/>
          </a:prstGeom>
          <a:noFill/>
        </p:spPr>
        <p:txBody>
          <a:bodyPr wrap="square">
            <a:spAutoFit/>
          </a:bodyPr>
          <a:lstStyle/>
          <a:p>
            <a:r>
              <a:rPr lang="en-US" sz="1100" dirty="0">
                <a:solidFill>
                  <a:srgbClr val="FF0000"/>
                </a:solidFill>
              </a:rPr>
              <a:t>Income</a:t>
            </a:r>
          </a:p>
          <a:p>
            <a:endParaRPr lang="en-US" sz="1100" dirty="0">
              <a:solidFill>
                <a:srgbClr val="FF0000"/>
              </a:solidFill>
            </a:endParaRPr>
          </a:p>
          <a:p>
            <a:r>
              <a:rPr lang="en-US" sz="1100" dirty="0">
                <a:solidFill>
                  <a:schemeClr val="bg1"/>
                </a:solidFill>
              </a:rPr>
              <a:t>Income levels are from 18,500 a year and up </a:t>
            </a:r>
          </a:p>
          <a:p>
            <a:endParaRPr lang="en-US" sz="1100" dirty="0">
              <a:solidFill>
                <a:schemeClr val="bg1"/>
              </a:solidFill>
            </a:endParaRPr>
          </a:p>
          <a:p>
            <a:r>
              <a:rPr lang="en-US" sz="1100" dirty="0">
                <a:solidFill>
                  <a:srgbClr val="FF0000"/>
                </a:solidFill>
              </a:rPr>
              <a:t> </a:t>
            </a:r>
          </a:p>
        </p:txBody>
      </p:sp>
      <p:sp>
        <p:nvSpPr>
          <p:cNvPr id="21" name="TextBox 20">
            <a:extLst>
              <a:ext uri="{FF2B5EF4-FFF2-40B4-BE49-F238E27FC236}">
                <a16:creationId xmlns:a16="http://schemas.microsoft.com/office/drawing/2014/main" id="{95D130AC-C912-4793-B300-488C8C4FFB1D}"/>
              </a:ext>
            </a:extLst>
          </p:cNvPr>
          <p:cNvSpPr txBox="1"/>
          <p:nvPr/>
        </p:nvSpPr>
        <p:spPr>
          <a:xfrm>
            <a:off x="7525545" y="4795417"/>
            <a:ext cx="4204012" cy="1615827"/>
          </a:xfrm>
          <a:prstGeom prst="rect">
            <a:avLst/>
          </a:prstGeom>
          <a:noFill/>
        </p:spPr>
        <p:txBody>
          <a:bodyPr wrap="square">
            <a:spAutoFit/>
          </a:bodyPr>
          <a:lstStyle/>
          <a:p>
            <a:r>
              <a:rPr lang="en-US" sz="1100" dirty="0">
                <a:solidFill>
                  <a:srgbClr val="FF0000"/>
                </a:solidFill>
              </a:rPr>
              <a:t>                  General Interest of Target Market</a:t>
            </a:r>
          </a:p>
          <a:p>
            <a:endParaRPr lang="en-US" sz="1100" dirty="0">
              <a:solidFill>
                <a:srgbClr val="FF0000"/>
              </a:solidFill>
            </a:endParaRPr>
          </a:p>
          <a:p>
            <a:r>
              <a:rPr lang="en-US" sz="1100" dirty="0">
                <a:solidFill>
                  <a:schemeClr val="bg1"/>
                </a:solidFill>
              </a:rPr>
              <a:t>Generally, City Commuters looking to get back &amp; forth to work, social engagements , and airports. </a:t>
            </a:r>
          </a:p>
          <a:p>
            <a:endParaRPr lang="en-US" sz="1100" dirty="0">
              <a:solidFill>
                <a:srgbClr val="FF0000"/>
              </a:solidFill>
            </a:endParaRPr>
          </a:p>
          <a:p>
            <a:r>
              <a:rPr lang="en-US" sz="1100" dirty="0">
                <a:solidFill>
                  <a:srgbClr val="FF0000"/>
                </a:solidFill>
              </a:rPr>
              <a:t> </a:t>
            </a:r>
          </a:p>
          <a:p>
            <a:endParaRPr lang="en-US" sz="1100" dirty="0">
              <a:solidFill>
                <a:srgbClr val="FF0000"/>
              </a:solidFill>
            </a:endParaRPr>
          </a:p>
          <a:p>
            <a:endParaRPr lang="en-US" sz="1100" dirty="0">
              <a:solidFill>
                <a:srgbClr val="FF0000"/>
              </a:solidFill>
            </a:endParaRPr>
          </a:p>
          <a:p>
            <a:endParaRPr lang="en-US" sz="1100" dirty="0">
              <a:solidFill>
                <a:srgbClr val="FF0000"/>
              </a:solidFill>
            </a:endParaRPr>
          </a:p>
        </p:txBody>
      </p:sp>
      <p:pic>
        <p:nvPicPr>
          <p:cNvPr id="22" name="Graphic 21">
            <a:extLst>
              <a:ext uri="{FF2B5EF4-FFF2-40B4-BE49-F238E27FC236}">
                <a16:creationId xmlns:a16="http://schemas.microsoft.com/office/drawing/2014/main" id="{BF278FF5-56F8-4D25-9FDF-151120602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684" y="2612528"/>
            <a:ext cx="424061" cy="424061"/>
          </a:xfrm>
          <a:prstGeom prst="rect">
            <a:avLst/>
          </a:prstGeom>
        </p:spPr>
      </p:pic>
      <p:pic>
        <p:nvPicPr>
          <p:cNvPr id="23" name="Graphic 22">
            <a:extLst>
              <a:ext uri="{FF2B5EF4-FFF2-40B4-BE49-F238E27FC236}">
                <a16:creationId xmlns:a16="http://schemas.microsoft.com/office/drawing/2014/main" id="{73A57BCF-01A3-4A3D-BADA-B6A0958B8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1151" y="2616614"/>
            <a:ext cx="417369" cy="415889"/>
          </a:xfrm>
          <a:prstGeom prst="rect">
            <a:avLst/>
          </a:prstGeom>
        </p:spPr>
      </p:pic>
      <p:pic>
        <p:nvPicPr>
          <p:cNvPr id="24" name="Graphic 23">
            <a:extLst>
              <a:ext uri="{FF2B5EF4-FFF2-40B4-BE49-F238E27FC236}">
                <a16:creationId xmlns:a16="http://schemas.microsoft.com/office/drawing/2014/main" id="{4631B2CB-B0BB-4976-AB2A-414D7762E7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174" y="5143341"/>
            <a:ext cx="371081" cy="412149"/>
          </a:xfrm>
          <a:prstGeom prst="rect">
            <a:avLst/>
          </a:prstGeom>
        </p:spPr>
      </p:pic>
      <p:pic>
        <p:nvPicPr>
          <p:cNvPr id="25" name="Graphic 24">
            <a:extLst>
              <a:ext uri="{FF2B5EF4-FFF2-40B4-BE49-F238E27FC236}">
                <a16:creationId xmlns:a16="http://schemas.microsoft.com/office/drawing/2014/main" id="{9FE30172-E904-49FC-B228-32AED414B3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0698" y="5141761"/>
            <a:ext cx="418275" cy="415308"/>
          </a:xfrm>
          <a:prstGeom prst="rect">
            <a:avLst/>
          </a:prstGeom>
        </p:spPr>
      </p:pic>
      <p:sp>
        <p:nvSpPr>
          <p:cNvPr id="26" name="TextBox 25">
            <a:extLst>
              <a:ext uri="{FF2B5EF4-FFF2-40B4-BE49-F238E27FC236}">
                <a16:creationId xmlns:a16="http://schemas.microsoft.com/office/drawing/2014/main" id="{2FE9A30C-18C3-419F-83F7-9241A9BA68C5}"/>
              </a:ext>
            </a:extLst>
          </p:cNvPr>
          <p:cNvSpPr txBox="1"/>
          <p:nvPr/>
        </p:nvSpPr>
        <p:spPr>
          <a:xfrm>
            <a:off x="3990975" y="621269"/>
            <a:ext cx="4210050" cy="830997"/>
          </a:xfrm>
          <a:prstGeom prst="rect">
            <a:avLst/>
          </a:prstGeom>
          <a:noFill/>
        </p:spPr>
        <p:txBody>
          <a:bodyPr wrap="square">
            <a:spAutoFit/>
          </a:bodyPr>
          <a:lstStyle/>
          <a:p>
            <a:pPr algn="ctr"/>
            <a:r>
              <a:rPr lang="en-US" sz="1600" dirty="0">
                <a:solidFill>
                  <a:schemeClr val="bg1"/>
                </a:solidFill>
                <a:latin typeface="+mj-lt"/>
              </a:rPr>
              <a:t>CURRENT</a:t>
            </a:r>
          </a:p>
          <a:p>
            <a:pPr algn="ctr"/>
            <a:r>
              <a:rPr lang="en-US" sz="1600" dirty="0">
                <a:solidFill>
                  <a:schemeClr val="bg1"/>
                </a:solidFill>
                <a:latin typeface="+mj-lt"/>
              </a:rPr>
              <a:t>TARGET MARKET</a:t>
            </a:r>
          </a:p>
          <a:p>
            <a:pPr algn="ctr"/>
            <a:r>
              <a:rPr lang="en-US" sz="1600" dirty="0">
                <a:solidFill>
                  <a:schemeClr val="bg1"/>
                </a:solidFill>
                <a:latin typeface="+mj-lt"/>
              </a:rPr>
              <a:t>For Ride with us App. </a:t>
            </a:r>
            <a:endParaRPr lang="en-US" sz="1600" dirty="0">
              <a:solidFill>
                <a:srgbClr val="F5DD0B"/>
              </a:solidFill>
              <a:latin typeface="+mj-lt"/>
            </a:endParaRPr>
          </a:p>
        </p:txBody>
      </p:sp>
      <p:cxnSp>
        <p:nvCxnSpPr>
          <p:cNvPr id="27" name="Straight Connector 26">
            <a:extLst>
              <a:ext uri="{FF2B5EF4-FFF2-40B4-BE49-F238E27FC236}">
                <a16:creationId xmlns:a16="http://schemas.microsoft.com/office/drawing/2014/main" id="{DB4AD82C-B1E4-4E45-82F1-B820E77DECAD}"/>
              </a:ext>
            </a:extLst>
          </p:cNvPr>
          <p:cNvCxnSpPr>
            <a:cxnSpLocks/>
          </p:cNvCxnSpPr>
          <p:nvPr/>
        </p:nvCxnSpPr>
        <p:spPr>
          <a:xfrm>
            <a:off x="4647392"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3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C4E4197-0172-4445-A06B-8A40AC18F396}"/>
              </a:ext>
            </a:extLst>
          </p:cNvPr>
          <p:cNvSpPr/>
          <p:nvPr/>
        </p:nvSpPr>
        <p:spPr>
          <a:xfrm>
            <a:off x="1911163" y="2677284"/>
            <a:ext cx="1447766" cy="1447766"/>
          </a:xfrm>
          <a:custGeom>
            <a:avLst/>
            <a:gdLst>
              <a:gd name="connsiteX0" fmla="*/ 631275 w 1262549"/>
              <a:gd name="connsiteY0" fmla="*/ 1262550 h 1262549"/>
              <a:gd name="connsiteX1" fmla="*/ 184885 w 1262549"/>
              <a:gd name="connsiteY1" fmla="*/ 1077664 h 1262549"/>
              <a:gd name="connsiteX2" fmla="*/ 0 w 1262549"/>
              <a:gd name="connsiteY2" fmla="*/ 631275 h 1262549"/>
              <a:gd name="connsiteX3" fmla="*/ 184885 w 1262549"/>
              <a:gd name="connsiteY3" fmla="*/ 184885 h 1262549"/>
              <a:gd name="connsiteX4" fmla="*/ 631275 w 1262549"/>
              <a:gd name="connsiteY4" fmla="*/ 0 h 1262549"/>
              <a:gd name="connsiteX5" fmla="*/ 1077665 w 1262549"/>
              <a:gd name="connsiteY5" fmla="*/ 184885 h 1262549"/>
              <a:gd name="connsiteX6" fmla="*/ 1262549 w 1262549"/>
              <a:gd name="connsiteY6" fmla="*/ 631275 h 1262549"/>
              <a:gd name="connsiteX7" fmla="*/ 1077665 w 1262549"/>
              <a:gd name="connsiteY7" fmla="*/ 1077664 h 1262549"/>
              <a:gd name="connsiteX8" fmla="*/ 631275 w 1262549"/>
              <a:gd name="connsiteY8" fmla="*/ 1262550 h 1262549"/>
              <a:gd name="connsiteX9" fmla="*/ 190656 w 1262549"/>
              <a:gd name="connsiteY9" fmla="*/ 190629 h 1262549"/>
              <a:gd name="connsiteX10" fmla="*/ 196400 w 1262549"/>
              <a:gd name="connsiteY10" fmla="*/ 196373 h 1262549"/>
              <a:gd name="connsiteX11" fmla="*/ 196400 w 1262549"/>
              <a:gd name="connsiteY11" fmla="*/ 1066150 h 1262549"/>
              <a:gd name="connsiteX12" fmla="*/ 1066177 w 1262549"/>
              <a:gd name="connsiteY12" fmla="*/ 1066150 h 1262549"/>
              <a:gd name="connsiteX13" fmla="*/ 1066177 w 1262549"/>
              <a:gd name="connsiteY13" fmla="*/ 196373 h 1262549"/>
              <a:gd name="connsiteX14" fmla="*/ 196400 w 1262549"/>
              <a:gd name="connsiteY14" fmla="*/ 196373 h 1262549"/>
              <a:gd name="connsiteX15" fmla="*/ 190656 w 1262549"/>
              <a:gd name="connsiteY15" fmla="*/ 190629 h 126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549" h="1262549">
                <a:moveTo>
                  <a:pt x="631275" y="1262550"/>
                </a:moveTo>
                <a:cubicBezTo>
                  <a:pt x="462646" y="1262550"/>
                  <a:pt x="304123" y="1196875"/>
                  <a:pt x="184885" y="1077664"/>
                </a:cubicBezTo>
                <a:cubicBezTo>
                  <a:pt x="65674" y="958427"/>
                  <a:pt x="0" y="799904"/>
                  <a:pt x="0" y="631275"/>
                </a:cubicBezTo>
                <a:cubicBezTo>
                  <a:pt x="0" y="462646"/>
                  <a:pt x="65674" y="304123"/>
                  <a:pt x="184885" y="184885"/>
                </a:cubicBezTo>
                <a:cubicBezTo>
                  <a:pt x="304123" y="65647"/>
                  <a:pt x="462646" y="0"/>
                  <a:pt x="631275" y="0"/>
                </a:cubicBezTo>
                <a:cubicBezTo>
                  <a:pt x="799904" y="0"/>
                  <a:pt x="958427" y="65674"/>
                  <a:pt x="1077665" y="184885"/>
                </a:cubicBezTo>
                <a:cubicBezTo>
                  <a:pt x="1196875" y="304123"/>
                  <a:pt x="1262549" y="462646"/>
                  <a:pt x="1262549" y="631275"/>
                </a:cubicBezTo>
                <a:cubicBezTo>
                  <a:pt x="1262549" y="799904"/>
                  <a:pt x="1196875" y="958427"/>
                  <a:pt x="1077665" y="1077664"/>
                </a:cubicBezTo>
                <a:cubicBezTo>
                  <a:pt x="958427" y="1196875"/>
                  <a:pt x="799904" y="1262550"/>
                  <a:pt x="631275" y="1262550"/>
                </a:cubicBezTo>
                <a:close/>
                <a:moveTo>
                  <a:pt x="190656" y="190629"/>
                </a:moveTo>
                <a:lnTo>
                  <a:pt x="196400" y="196373"/>
                </a:lnTo>
                <a:cubicBezTo>
                  <a:pt x="-43403" y="436176"/>
                  <a:pt x="-43403" y="826347"/>
                  <a:pt x="196400" y="1066150"/>
                </a:cubicBezTo>
                <a:cubicBezTo>
                  <a:pt x="436203" y="1305953"/>
                  <a:pt x="826374" y="1305953"/>
                  <a:pt x="1066177" y="1066150"/>
                </a:cubicBezTo>
                <a:cubicBezTo>
                  <a:pt x="1305980" y="826347"/>
                  <a:pt x="1305980" y="436176"/>
                  <a:pt x="1066177" y="196373"/>
                </a:cubicBezTo>
                <a:cubicBezTo>
                  <a:pt x="826374" y="-43431"/>
                  <a:pt x="436203" y="-43431"/>
                  <a:pt x="196400" y="196373"/>
                </a:cubicBezTo>
                <a:lnTo>
                  <a:pt x="190656" y="190629"/>
                </a:lnTo>
                <a:close/>
              </a:path>
            </a:pathLst>
          </a:custGeom>
          <a:solidFill>
            <a:srgbClr val="F5DD0B"/>
          </a:solidFill>
          <a:ln w="2709" cap="flat">
            <a:noFill/>
            <a:prstDash val="solid"/>
            <a:miter/>
          </a:ln>
        </p:spPr>
        <p:txBody>
          <a:bodyPr rtlCol="0" anchor="ctr"/>
          <a:lstStyle/>
          <a:p>
            <a:endParaRPr lang="en-PK"/>
          </a:p>
        </p:txBody>
      </p:sp>
      <p:sp>
        <p:nvSpPr>
          <p:cNvPr id="3" name="Freeform: Shape 2">
            <a:extLst>
              <a:ext uri="{FF2B5EF4-FFF2-40B4-BE49-F238E27FC236}">
                <a16:creationId xmlns:a16="http://schemas.microsoft.com/office/drawing/2014/main" id="{E3512B57-0912-437A-A2FC-9DFC43BE2D72}"/>
              </a:ext>
            </a:extLst>
          </p:cNvPr>
          <p:cNvSpPr/>
          <p:nvPr/>
        </p:nvSpPr>
        <p:spPr>
          <a:xfrm>
            <a:off x="3641648" y="3867184"/>
            <a:ext cx="1447766" cy="1447766"/>
          </a:xfrm>
          <a:custGeom>
            <a:avLst/>
            <a:gdLst>
              <a:gd name="connsiteX0" fmla="*/ 631275 w 1262549"/>
              <a:gd name="connsiteY0" fmla="*/ 1262549 h 1262549"/>
              <a:gd name="connsiteX1" fmla="*/ 184885 w 1262549"/>
              <a:gd name="connsiteY1" fmla="*/ 1077665 h 1262549"/>
              <a:gd name="connsiteX2" fmla="*/ 0 w 1262549"/>
              <a:gd name="connsiteY2" fmla="*/ 631275 h 1262549"/>
              <a:gd name="connsiteX3" fmla="*/ 184885 w 1262549"/>
              <a:gd name="connsiteY3" fmla="*/ 184885 h 1262549"/>
              <a:gd name="connsiteX4" fmla="*/ 631275 w 1262549"/>
              <a:gd name="connsiteY4" fmla="*/ 0 h 1262549"/>
              <a:gd name="connsiteX5" fmla="*/ 1077665 w 1262549"/>
              <a:gd name="connsiteY5" fmla="*/ 184885 h 1262549"/>
              <a:gd name="connsiteX6" fmla="*/ 1262549 w 1262549"/>
              <a:gd name="connsiteY6" fmla="*/ 631275 h 1262549"/>
              <a:gd name="connsiteX7" fmla="*/ 1077665 w 1262549"/>
              <a:gd name="connsiteY7" fmla="*/ 1077665 h 1262549"/>
              <a:gd name="connsiteX8" fmla="*/ 631275 w 1262549"/>
              <a:gd name="connsiteY8" fmla="*/ 1262549 h 1262549"/>
              <a:gd name="connsiteX9" fmla="*/ 190656 w 1262549"/>
              <a:gd name="connsiteY9" fmla="*/ 190629 h 1262549"/>
              <a:gd name="connsiteX10" fmla="*/ 196400 w 1262549"/>
              <a:gd name="connsiteY10" fmla="*/ 196372 h 1262549"/>
              <a:gd name="connsiteX11" fmla="*/ 196400 w 1262549"/>
              <a:gd name="connsiteY11" fmla="*/ 1066150 h 1262549"/>
              <a:gd name="connsiteX12" fmla="*/ 1066177 w 1262549"/>
              <a:gd name="connsiteY12" fmla="*/ 1066150 h 1262549"/>
              <a:gd name="connsiteX13" fmla="*/ 1066177 w 1262549"/>
              <a:gd name="connsiteY13" fmla="*/ 196372 h 1262549"/>
              <a:gd name="connsiteX14" fmla="*/ 196400 w 1262549"/>
              <a:gd name="connsiteY14" fmla="*/ 196372 h 1262549"/>
              <a:gd name="connsiteX15" fmla="*/ 190656 w 1262549"/>
              <a:gd name="connsiteY15" fmla="*/ 190629 h 126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549" h="1262549">
                <a:moveTo>
                  <a:pt x="631275" y="1262549"/>
                </a:moveTo>
                <a:cubicBezTo>
                  <a:pt x="462646" y="1262549"/>
                  <a:pt x="304123" y="1196875"/>
                  <a:pt x="184885" y="1077665"/>
                </a:cubicBezTo>
                <a:cubicBezTo>
                  <a:pt x="65647" y="958427"/>
                  <a:pt x="0" y="799904"/>
                  <a:pt x="0" y="631275"/>
                </a:cubicBezTo>
                <a:cubicBezTo>
                  <a:pt x="0" y="462646"/>
                  <a:pt x="65674" y="304123"/>
                  <a:pt x="184885" y="184885"/>
                </a:cubicBezTo>
                <a:cubicBezTo>
                  <a:pt x="304123" y="65647"/>
                  <a:pt x="462646" y="0"/>
                  <a:pt x="631275" y="0"/>
                </a:cubicBezTo>
                <a:cubicBezTo>
                  <a:pt x="799904" y="0"/>
                  <a:pt x="958427" y="65674"/>
                  <a:pt x="1077665" y="184885"/>
                </a:cubicBezTo>
                <a:cubicBezTo>
                  <a:pt x="1196902" y="304123"/>
                  <a:pt x="1262549" y="462646"/>
                  <a:pt x="1262549" y="631275"/>
                </a:cubicBezTo>
                <a:cubicBezTo>
                  <a:pt x="1262549" y="799904"/>
                  <a:pt x="1196875" y="958427"/>
                  <a:pt x="1077665" y="1077665"/>
                </a:cubicBezTo>
                <a:cubicBezTo>
                  <a:pt x="958454" y="1196902"/>
                  <a:pt x="799904" y="1262549"/>
                  <a:pt x="631275" y="1262549"/>
                </a:cubicBezTo>
                <a:close/>
                <a:moveTo>
                  <a:pt x="190656" y="190629"/>
                </a:moveTo>
                <a:lnTo>
                  <a:pt x="196400" y="196372"/>
                </a:lnTo>
                <a:cubicBezTo>
                  <a:pt x="-43404" y="436176"/>
                  <a:pt x="-43404" y="826347"/>
                  <a:pt x="196400" y="1066150"/>
                </a:cubicBezTo>
                <a:cubicBezTo>
                  <a:pt x="436203" y="1305953"/>
                  <a:pt x="826374" y="1305953"/>
                  <a:pt x="1066177" y="1066150"/>
                </a:cubicBezTo>
                <a:cubicBezTo>
                  <a:pt x="1305980" y="826347"/>
                  <a:pt x="1305980" y="436176"/>
                  <a:pt x="1066177" y="196372"/>
                </a:cubicBezTo>
                <a:cubicBezTo>
                  <a:pt x="826374" y="-43431"/>
                  <a:pt x="436203" y="-43431"/>
                  <a:pt x="196400" y="196372"/>
                </a:cubicBezTo>
                <a:lnTo>
                  <a:pt x="190656" y="190629"/>
                </a:lnTo>
                <a:close/>
              </a:path>
            </a:pathLst>
          </a:custGeom>
          <a:solidFill>
            <a:srgbClr val="EE3423"/>
          </a:solidFill>
          <a:ln w="2709" cap="flat">
            <a:noFill/>
            <a:prstDash val="solid"/>
            <a:miter/>
          </a:ln>
        </p:spPr>
        <p:txBody>
          <a:bodyPr rtlCol="0" anchor="ctr"/>
          <a:lstStyle/>
          <a:p>
            <a:endParaRPr lang="en-PK"/>
          </a:p>
        </p:txBody>
      </p:sp>
      <p:sp>
        <p:nvSpPr>
          <p:cNvPr id="4" name="Freeform: Shape 3">
            <a:extLst>
              <a:ext uri="{FF2B5EF4-FFF2-40B4-BE49-F238E27FC236}">
                <a16:creationId xmlns:a16="http://schemas.microsoft.com/office/drawing/2014/main" id="{74756DE1-DC26-4A6C-BA19-DA8F4C6C8BCF}"/>
              </a:ext>
            </a:extLst>
          </p:cNvPr>
          <p:cNvSpPr/>
          <p:nvPr/>
        </p:nvSpPr>
        <p:spPr>
          <a:xfrm>
            <a:off x="5372133" y="2677284"/>
            <a:ext cx="1447766" cy="1447766"/>
          </a:xfrm>
          <a:custGeom>
            <a:avLst/>
            <a:gdLst>
              <a:gd name="connsiteX0" fmla="*/ 631275 w 1262549"/>
              <a:gd name="connsiteY0" fmla="*/ 1262550 h 1262549"/>
              <a:gd name="connsiteX1" fmla="*/ 184885 w 1262549"/>
              <a:gd name="connsiteY1" fmla="*/ 1077664 h 1262549"/>
              <a:gd name="connsiteX2" fmla="*/ 0 w 1262549"/>
              <a:gd name="connsiteY2" fmla="*/ 631275 h 1262549"/>
              <a:gd name="connsiteX3" fmla="*/ 184885 w 1262549"/>
              <a:gd name="connsiteY3" fmla="*/ 184885 h 1262549"/>
              <a:gd name="connsiteX4" fmla="*/ 631275 w 1262549"/>
              <a:gd name="connsiteY4" fmla="*/ 0 h 1262549"/>
              <a:gd name="connsiteX5" fmla="*/ 1077665 w 1262549"/>
              <a:gd name="connsiteY5" fmla="*/ 184885 h 1262549"/>
              <a:gd name="connsiteX6" fmla="*/ 1262549 w 1262549"/>
              <a:gd name="connsiteY6" fmla="*/ 631275 h 1262549"/>
              <a:gd name="connsiteX7" fmla="*/ 1077665 w 1262549"/>
              <a:gd name="connsiteY7" fmla="*/ 1077664 h 1262549"/>
              <a:gd name="connsiteX8" fmla="*/ 631275 w 1262549"/>
              <a:gd name="connsiteY8" fmla="*/ 1262550 h 1262549"/>
              <a:gd name="connsiteX9" fmla="*/ 190656 w 1262549"/>
              <a:gd name="connsiteY9" fmla="*/ 190629 h 1262549"/>
              <a:gd name="connsiteX10" fmla="*/ 196400 w 1262549"/>
              <a:gd name="connsiteY10" fmla="*/ 196373 h 1262549"/>
              <a:gd name="connsiteX11" fmla="*/ 196400 w 1262549"/>
              <a:gd name="connsiteY11" fmla="*/ 1066150 h 1262549"/>
              <a:gd name="connsiteX12" fmla="*/ 1066177 w 1262549"/>
              <a:gd name="connsiteY12" fmla="*/ 1066150 h 1262549"/>
              <a:gd name="connsiteX13" fmla="*/ 1066177 w 1262549"/>
              <a:gd name="connsiteY13" fmla="*/ 196373 h 1262549"/>
              <a:gd name="connsiteX14" fmla="*/ 196400 w 1262549"/>
              <a:gd name="connsiteY14" fmla="*/ 196373 h 1262549"/>
              <a:gd name="connsiteX15" fmla="*/ 190656 w 1262549"/>
              <a:gd name="connsiteY15" fmla="*/ 190629 h 126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549" h="1262549">
                <a:moveTo>
                  <a:pt x="631275" y="1262550"/>
                </a:moveTo>
                <a:cubicBezTo>
                  <a:pt x="462646" y="1262550"/>
                  <a:pt x="304123" y="1196875"/>
                  <a:pt x="184885" y="1077664"/>
                </a:cubicBezTo>
                <a:cubicBezTo>
                  <a:pt x="65647" y="958454"/>
                  <a:pt x="0" y="799904"/>
                  <a:pt x="0" y="631275"/>
                </a:cubicBezTo>
                <a:cubicBezTo>
                  <a:pt x="0" y="462646"/>
                  <a:pt x="65674" y="304123"/>
                  <a:pt x="184885" y="184885"/>
                </a:cubicBezTo>
                <a:cubicBezTo>
                  <a:pt x="304096" y="65647"/>
                  <a:pt x="462646" y="0"/>
                  <a:pt x="631275" y="0"/>
                </a:cubicBezTo>
                <a:cubicBezTo>
                  <a:pt x="799904" y="0"/>
                  <a:pt x="958427" y="65674"/>
                  <a:pt x="1077665" y="184885"/>
                </a:cubicBezTo>
                <a:cubicBezTo>
                  <a:pt x="1196902" y="304096"/>
                  <a:pt x="1262549" y="462646"/>
                  <a:pt x="1262549" y="631275"/>
                </a:cubicBezTo>
                <a:cubicBezTo>
                  <a:pt x="1262549" y="799904"/>
                  <a:pt x="1196875" y="958427"/>
                  <a:pt x="1077665" y="1077664"/>
                </a:cubicBezTo>
                <a:cubicBezTo>
                  <a:pt x="958454" y="1196902"/>
                  <a:pt x="799904" y="1262550"/>
                  <a:pt x="631275" y="1262550"/>
                </a:cubicBezTo>
                <a:close/>
                <a:moveTo>
                  <a:pt x="190656" y="190629"/>
                </a:moveTo>
                <a:lnTo>
                  <a:pt x="196400" y="196373"/>
                </a:lnTo>
                <a:cubicBezTo>
                  <a:pt x="-43404" y="436176"/>
                  <a:pt x="-43404" y="826347"/>
                  <a:pt x="196400" y="1066150"/>
                </a:cubicBezTo>
                <a:cubicBezTo>
                  <a:pt x="436203" y="1305953"/>
                  <a:pt x="826374" y="1305953"/>
                  <a:pt x="1066177" y="1066150"/>
                </a:cubicBezTo>
                <a:cubicBezTo>
                  <a:pt x="1305980" y="826347"/>
                  <a:pt x="1305980" y="436176"/>
                  <a:pt x="1066177" y="196373"/>
                </a:cubicBezTo>
                <a:cubicBezTo>
                  <a:pt x="826374" y="-43431"/>
                  <a:pt x="436203" y="-43431"/>
                  <a:pt x="196400" y="196373"/>
                </a:cubicBezTo>
                <a:lnTo>
                  <a:pt x="190656" y="190629"/>
                </a:lnTo>
                <a:close/>
              </a:path>
            </a:pathLst>
          </a:custGeom>
          <a:solidFill>
            <a:srgbClr val="F5DD0B"/>
          </a:solidFill>
          <a:ln w="2709" cap="flat">
            <a:noFill/>
            <a:prstDash val="solid"/>
            <a:miter/>
          </a:ln>
        </p:spPr>
        <p:txBody>
          <a:bodyPr rtlCol="0" anchor="ctr"/>
          <a:lstStyle/>
          <a:p>
            <a:endParaRPr lang="en-PK"/>
          </a:p>
        </p:txBody>
      </p:sp>
      <p:sp>
        <p:nvSpPr>
          <p:cNvPr id="5" name="Freeform: Shape 4">
            <a:extLst>
              <a:ext uri="{FF2B5EF4-FFF2-40B4-BE49-F238E27FC236}">
                <a16:creationId xmlns:a16="http://schemas.microsoft.com/office/drawing/2014/main" id="{94BB7253-4FED-4EFA-9223-A977A4688023}"/>
              </a:ext>
            </a:extLst>
          </p:cNvPr>
          <p:cNvSpPr/>
          <p:nvPr/>
        </p:nvSpPr>
        <p:spPr>
          <a:xfrm>
            <a:off x="7102616" y="3867184"/>
            <a:ext cx="1447766" cy="1447766"/>
          </a:xfrm>
          <a:custGeom>
            <a:avLst/>
            <a:gdLst>
              <a:gd name="connsiteX0" fmla="*/ 631275 w 1262549"/>
              <a:gd name="connsiteY0" fmla="*/ 1262549 h 1262549"/>
              <a:gd name="connsiteX1" fmla="*/ 184885 w 1262549"/>
              <a:gd name="connsiteY1" fmla="*/ 1077665 h 1262549"/>
              <a:gd name="connsiteX2" fmla="*/ 0 w 1262549"/>
              <a:gd name="connsiteY2" fmla="*/ 631275 h 1262549"/>
              <a:gd name="connsiteX3" fmla="*/ 184885 w 1262549"/>
              <a:gd name="connsiteY3" fmla="*/ 184885 h 1262549"/>
              <a:gd name="connsiteX4" fmla="*/ 631275 w 1262549"/>
              <a:gd name="connsiteY4" fmla="*/ 0 h 1262549"/>
              <a:gd name="connsiteX5" fmla="*/ 1077665 w 1262549"/>
              <a:gd name="connsiteY5" fmla="*/ 184885 h 1262549"/>
              <a:gd name="connsiteX6" fmla="*/ 1262549 w 1262549"/>
              <a:gd name="connsiteY6" fmla="*/ 631275 h 1262549"/>
              <a:gd name="connsiteX7" fmla="*/ 1077665 w 1262549"/>
              <a:gd name="connsiteY7" fmla="*/ 1077665 h 1262549"/>
              <a:gd name="connsiteX8" fmla="*/ 631275 w 1262549"/>
              <a:gd name="connsiteY8" fmla="*/ 1262549 h 1262549"/>
              <a:gd name="connsiteX9" fmla="*/ 190656 w 1262549"/>
              <a:gd name="connsiteY9" fmla="*/ 190629 h 1262549"/>
              <a:gd name="connsiteX10" fmla="*/ 196400 w 1262549"/>
              <a:gd name="connsiteY10" fmla="*/ 196372 h 1262549"/>
              <a:gd name="connsiteX11" fmla="*/ 196400 w 1262549"/>
              <a:gd name="connsiteY11" fmla="*/ 1066150 h 1262549"/>
              <a:gd name="connsiteX12" fmla="*/ 1066177 w 1262549"/>
              <a:gd name="connsiteY12" fmla="*/ 1066150 h 1262549"/>
              <a:gd name="connsiteX13" fmla="*/ 1066177 w 1262549"/>
              <a:gd name="connsiteY13" fmla="*/ 196372 h 1262549"/>
              <a:gd name="connsiteX14" fmla="*/ 196400 w 1262549"/>
              <a:gd name="connsiteY14" fmla="*/ 196372 h 1262549"/>
              <a:gd name="connsiteX15" fmla="*/ 190656 w 1262549"/>
              <a:gd name="connsiteY15" fmla="*/ 190629 h 126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549" h="1262549">
                <a:moveTo>
                  <a:pt x="631275" y="1262549"/>
                </a:moveTo>
                <a:cubicBezTo>
                  <a:pt x="462646" y="1262549"/>
                  <a:pt x="304123" y="1196875"/>
                  <a:pt x="184885" y="1077665"/>
                </a:cubicBezTo>
                <a:cubicBezTo>
                  <a:pt x="65647" y="958454"/>
                  <a:pt x="0" y="799904"/>
                  <a:pt x="0" y="631275"/>
                </a:cubicBezTo>
                <a:cubicBezTo>
                  <a:pt x="0" y="462646"/>
                  <a:pt x="65674" y="304123"/>
                  <a:pt x="184885" y="184885"/>
                </a:cubicBezTo>
                <a:cubicBezTo>
                  <a:pt x="304123" y="65647"/>
                  <a:pt x="462646" y="0"/>
                  <a:pt x="631275" y="0"/>
                </a:cubicBezTo>
                <a:cubicBezTo>
                  <a:pt x="799904" y="0"/>
                  <a:pt x="958427" y="65674"/>
                  <a:pt x="1077665" y="184885"/>
                </a:cubicBezTo>
                <a:cubicBezTo>
                  <a:pt x="1196902" y="304123"/>
                  <a:pt x="1262549" y="462646"/>
                  <a:pt x="1262549" y="631275"/>
                </a:cubicBezTo>
                <a:cubicBezTo>
                  <a:pt x="1262549" y="799904"/>
                  <a:pt x="1196875" y="958427"/>
                  <a:pt x="1077665" y="1077665"/>
                </a:cubicBezTo>
                <a:cubicBezTo>
                  <a:pt x="958454" y="1196902"/>
                  <a:pt x="799904" y="1262549"/>
                  <a:pt x="631275" y="1262549"/>
                </a:cubicBezTo>
                <a:close/>
                <a:moveTo>
                  <a:pt x="190656" y="190629"/>
                </a:moveTo>
                <a:lnTo>
                  <a:pt x="196400" y="196372"/>
                </a:lnTo>
                <a:cubicBezTo>
                  <a:pt x="-43404" y="436176"/>
                  <a:pt x="-43404" y="826347"/>
                  <a:pt x="196400" y="1066150"/>
                </a:cubicBezTo>
                <a:cubicBezTo>
                  <a:pt x="436203" y="1305953"/>
                  <a:pt x="826374" y="1305953"/>
                  <a:pt x="1066177" y="1066150"/>
                </a:cubicBezTo>
                <a:cubicBezTo>
                  <a:pt x="1305980" y="826347"/>
                  <a:pt x="1305980" y="436176"/>
                  <a:pt x="1066177" y="196372"/>
                </a:cubicBezTo>
                <a:cubicBezTo>
                  <a:pt x="826374" y="-43431"/>
                  <a:pt x="436203" y="-43431"/>
                  <a:pt x="196400" y="196372"/>
                </a:cubicBezTo>
                <a:lnTo>
                  <a:pt x="190656" y="190629"/>
                </a:lnTo>
                <a:close/>
              </a:path>
            </a:pathLst>
          </a:custGeom>
          <a:solidFill>
            <a:srgbClr val="EE3423"/>
          </a:solidFill>
          <a:ln w="2709" cap="flat">
            <a:noFill/>
            <a:prstDash val="solid"/>
            <a:miter/>
          </a:ln>
        </p:spPr>
        <p:txBody>
          <a:bodyPr rtlCol="0" anchor="ctr"/>
          <a:lstStyle/>
          <a:p>
            <a:endParaRPr lang="en-PK"/>
          </a:p>
        </p:txBody>
      </p:sp>
      <p:sp>
        <p:nvSpPr>
          <p:cNvPr id="6" name="Freeform: Shape 5">
            <a:extLst>
              <a:ext uri="{FF2B5EF4-FFF2-40B4-BE49-F238E27FC236}">
                <a16:creationId xmlns:a16="http://schemas.microsoft.com/office/drawing/2014/main" id="{9428F66B-1ABC-4A3C-B105-5DCFBECD94E3}"/>
              </a:ext>
            </a:extLst>
          </p:cNvPr>
          <p:cNvSpPr/>
          <p:nvPr/>
        </p:nvSpPr>
        <p:spPr>
          <a:xfrm>
            <a:off x="8833100" y="2677284"/>
            <a:ext cx="1447766" cy="1447766"/>
          </a:xfrm>
          <a:custGeom>
            <a:avLst/>
            <a:gdLst>
              <a:gd name="connsiteX0" fmla="*/ 631275 w 1262549"/>
              <a:gd name="connsiteY0" fmla="*/ 1262550 h 1262549"/>
              <a:gd name="connsiteX1" fmla="*/ 184885 w 1262549"/>
              <a:gd name="connsiteY1" fmla="*/ 1077664 h 1262549"/>
              <a:gd name="connsiteX2" fmla="*/ 0 w 1262549"/>
              <a:gd name="connsiteY2" fmla="*/ 631275 h 1262549"/>
              <a:gd name="connsiteX3" fmla="*/ 184885 w 1262549"/>
              <a:gd name="connsiteY3" fmla="*/ 184885 h 1262549"/>
              <a:gd name="connsiteX4" fmla="*/ 631275 w 1262549"/>
              <a:gd name="connsiteY4" fmla="*/ 0 h 1262549"/>
              <a:gd name="connsiteX5" fmla="*/ 1077665 w 1262549"/>
              <a:gd name="connsiteY5" fmla="*/ 184885 h 1262549"/>
              <a:gd name="connsiteX6" fmla="*/ 1262549 w 1262549"/>
              <a:gd name="connsiteY6" fmla="*/ 631275 h 1262549"/>
              <a:gd name="connsiteX7" fmla="*/ 1077665 w 1262549"/>
              <a:gd name="connsiteY7" fmla="*/ 1077664 h 1262549"/>
              <a:gd name="connsiteX8" fmla="*/ 631275 w 1262549"/>
              <a:gd name="connsiteY8" fmla="*/ 1262550 h 1262549"/>
              <a:gd name="connsiteX9" fmla="*/ 190656 w 1262549"/>
              <a:gd name="connsiteY9" fmla="*/ 190629 h 1262549"/>
              <a:gd name="connsiteX10" fmla="*/ 196400 w 1262549"/>
              <a:gd name="connsiteY10" fmla="*/ 196373 h 1262549"/>
              <a:gd name="connsiteX11" fmla="*/ 196400 w 1262549"/>
              <a:gd name="connsiteY11" fmla="*/ 1066150 h 1262549"/>
              <a:gd name="connsiteX12" fmla="*/ 1066177 w 1262549"/>
              <a:gd name="connsiteY12" fmla="*/ 1066150 h 1262549"/>
              <a:gd name="connsiteX13" fmla="*/ 1066177 w 1262549"/>
              <a:gd name="connsiteY13" fmla="*/ 196373 h 1262549"/>
              <a:gd name="connsiteX14" fmla="*/ 196400 w 1262549"/>
              <a:gd name="connsiteY14" fmla="*/ 196373 h 1262549"/>
              <a:gd name="connsiteX15" fmla="*/ 190656 w 1262549"/>
              <a:gd name="connsiteY15" fmla="*/ 190629 h 126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549" h="1262549">
                <a:moveTo>
                  <a:pt x="631275" y="1262550"/>
                </a:moveTo>
                <a:cubicBezTo>
                  <a:pt x="462646" y="1262550"/>
                  <a:pt x="304123" y="1196875"/>
                  <a:pt x="184885" y="1077664"/>
                </a:cubicBezTo>
                <a:cubicBezTo>
                  <a:pt x="65647" y="958454"/>
                  <a:pt x="0" y="799904"/>
                  <a:pt x="0" y="631275"/>
                </a:cubicBezTo>
                <a:cubicBezTo>
                  <a:pt x="0" y="462646"/>
                  <a:pt x="65674" y="304123"/>
                  <a:pt x="184885" y="184885"/>
                </a:cubicBezTo>
                <a:cubicBezTo>
                  <a:pt x="304096" y="65647"/>
                  <a:pt x="462646" y="0"/>
                  <a:pt x="631275" y="0"/>
                </a:cubicBezTo>
                <a:cubicBezTo>
                  <a:pt x="799904" y="0"/>
                  <a:pt x="958427" y="65674"/>
                  <a:pt x="1077665" y="184885"/>
                </a:cubicBezTo>
                <a:cubicBezTo>
                  <a:pt x="1196902" y="304096"/>
                  <a:pt x="1262549" y="462646"/>
                  <a:pt x="1262549" y="631275"/>
                </a:cubicBezTo>
                <a:cubicBezTo>
                  <a:pt x="1262549" y="799904"/>
                  <a:pt x="1196875" y="958427"/>
                  <a:pt x="1077665" y="1077664"/>
                </a:cubicBezTo>
                <a:cubicBezTo>
                  <a:pt x="958454" y="1196902"/>
                  <a:pt x="799904" y="1262550"/>
                  <a:pt x="631275" y="1262550"/>
                </a:cubicBezTo>
                <a:close/>
                <a:moveTo>
                  <a:pt x="190656" y="190629"/>
                </a:moveTo>
                <a:lnTo>
                  <a:pt x="196400" y="196373"/>
                </a:lnTo>
                <a:cubicBezTo>
                  <a:pt x="-43404" y="436176"/>
                  <a:pt x="-43404" y="826347"/>
                  <a:pt x="196400" y="1066150"/>
                </a:cubicBezTo>
                <a:cubicBezTo>
                  <a:pt x="436203" y="1305953"/>
                  <a:pt x="826374" y="1305953"/>
                  <a:pt x="1066177" y="1066150"/>
                </a:cubicBezTo>
                <a:cubicBezTo>
                  <a:pt x="1305980" y="826347"/>
                  <a:pt x="1305980" y="436176"/>
                  <a:pt x="1066177" y="196373"/>
                </a:cubicBezTo>
                <a:cubicBezTo>
                  <a:pt x="826374" y="-43431"/>
                  <a:pt x="436203" y="-43431"/>
                  <a:pt x="196400" y="196373"/>
                </a:cubicBezTo>
                <a:lnTo>
                  <a:pt x="190656" y="190629"/>
                </a:lnTo>
                <a:close/>
              </a:path>
            </a:pathLst>
          </a:custGeom>
          <a:solidFill>
            <a:srgbClr val="F5DD0B"/>
          </a:solidFill>
          <a:ln w="2709" cap="flat">
            <a:noFill/>
            <a:prstDash val="solid"/>
            <a:miter/>
          </a:ln>
        </p:spPr>
        <p:txBody>
          <a:bodyPr rtlCol="0" anchor="ctr"/>
          <a:lstStyle/>
          <a:p>
            <a:endParaRPr lang="en-PK"/>
          </a:p>
        </p:txBody>
      </p:sp>
      <p:sp>
        <p:nvSpPr>
          <p:cNvPr id="7" name="Freeform: Shape 6">
            <a:extLst>
              <a:ext uri="{FF2B5EF4-FFF2-40B4-BE49-F238E27FC236}">
                <a16:creationId xmlns:a16="http://schemas.microsoft.com/office/drawing/2014/main" id="{B18C92CC-1FEB-4AE8-9D07-222F6E1083CC}"/>
              </a:ext>
            </a:extLst>
          </p:cNvPr>
          <p:cNvSpPr/>
          <p:nvPr/>
        </p:nvSpPr>
        <p:spPr>
          <a:xfrm>
            <a:off x="8071065" y="3400482"/>
            <a:ext cx="1241288" cy="1209630"/>
          </a:xfrm>
          <a:custGeom>
            <a:avLst/>
            <a:gdLst>
              <a:gd name="connsiteX0" fmla="*/ 656038 w 1082487"/>
              <a:gd name="connsiteY0" fmla="*/ 0 h 1054879"/>
              <a:gd name="connsiteX1" fmla="*/ 0 w 1082487"/>
              <a:gd name="connsiteY1" fmla="*/ 435498 h 1054879"/>
              <a:gd name="connsiteX2" fmla="*/ 425880 w 1082487"/>
              <a:gd name="connsiteY2" fmla="*/ 1054879 h 1054879"/>
              <a:gd name="connsiteX3" fmla="*/ 1082487 w 1082487"/>
              <a:gd name="connsiteY3" fmla="*/ 603396 h 1054879"/>
              <a:gd name="connsiteX4" fmla="*/ 667607 w 1082487"/>
              <a:gd name="connsiteY4" fmla="*/ 0 h 1054879"/>
              <a:gd name="connsiteX5" fmla="*/ 656038 w 1082487"/>
              <a:gd name="connsiteY5" fmla="*/ 0 h 105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87" h="1054879">
                <a:moveTo>
                  <a:pt x="656038" y="0"/>
                </a:moveTo>
                <a:cubicBezTo>
                  <a:pt x="638942" y="387245"/>
                  <a:pt x="370556" y="566630"/>
                  <a:pt x="0" y="435498"/>
                </a:cubicBezTo>
                <a:lnTo>
                  <a:pt x="425880" y="1054879"/>
                </a:lnTo>
                <a:cubicBezTo>
                  <a:pt x="436230" y="656580"/>
                  <a:pt x="706892" y="470476"/>
                  <a:pt x="1082487" y="603396"/>
                </a:cubicBezTo>
                <a:lnTo>
                  <a:pt x="667607" y="0"/>
                </a:lnTo>
                <a:lnTo>
                  <a:pt x="656038" y="0"/>
                </a:lnTo>
                <a:close/>
              </a:path>
            </a:pathLst>
          </a:custGeom>
          <a:solidFill>
            <a:srgbClr val="EE3423"/>
          </a:solidFill>
          <a:ln w="2709" cap="flat">
            <a:noFill/>
            <a:prstDash val="solid"/>
            <a:miter/>
          </a:ln>
        </p:spPr>
        <p:txBody>
          <a:bodyPr rtlCol="0" anchor="ctr"/>
          <a:lstStyle/>
          <a:p>
            <a:endParaRPr lang="en-PK"/>
          </a:p>
        </p:txBody>
      </p:sp>
      <p:sp>
        <p:nvSpPr>
          <p:cNvPr id="8" name="Freeform: Shape 7">
            <a:extLst>
              <a:ext uri="{FF2B5EF4-FFF2-40B4-BE49-F238E27FC236}">
                <a16:creationId xmlns:a16="http://schemas.microsoft.com/office/drawing/2014/main" id="{94BCAD4D-6E4D-4F0A-A646-4B451EF40A84}"/>
              </a:ext>
            </a:extLst>
          </p:cNvPr>
          <p:cNvSpPr/>
          <p:nvPr/>
        </p:nvSpPr>
        <p:spPr>
          <a:xfrm>
            <a:off x="6340644" y="3400482"/>
            <a:ext cx="1241288" cy="1209630"/>
          </a:xfrm>
          <a:custGeom>
            <a:avLst/>
            <a:gdLst>
              <a:gd name="connsiteX0" fmla="*/ 426449 w 1082487"/>
              <a:gd name="connsiteY0" fmla="*/ 0 h 1054879"/>
              <a:gd name="connsiteX1" fmla="*/ 414880 w 1082487"/>
              <a:gd name="connsiteY1" fmla="*/ 0 h 1054879"/>
              <a:gd name="connsiteX2" fmla="*/ 0 w 1082487"/>
              <a:gd name="connsiteY2" fmla="*/ 603396 h 1054879"/>
              <a:gd name="connsiteX3" fmla="*/ 656607 w 1082487"/>
              <a:gd name="connsiteY3" fmla="*/ 1054879 h 1054879"/>
              <a:gd name="connsiteX4" fmla="*/ 1082487 w 1082487"/>
              <a:gd name="connsiteY4" fmla="*/ 435498 h 1054879"/>
              <a:gd name="connsiteX5" fmla="*/ 426449 w 1082487"/>
              <a:gd name="connsiteY5" fmla="*/ 0 h 105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87" h="1054879">
                <a:moveTo>
                  <a:pt x="426449" y="0"/>
                </a:moveTo>
                <a:lnTo>
                  <a:pt x="414880" y="0"/>
                </a:lnTo>
                <a:lnTo>
                  <a:pt x="0" y="603396"/>
                </a:lnTo>
                <a:cubicBezTo>
                  <a:pt x="375595" y="470476"/>
                  <a:pt x="646257" y="656607"/>
                  <a:pt x="656607" y="1054879"/>
                </a:cubicBezTo>
                <a:lnTo>
                  <a:pt x="1082487" y="435498"/>
                </a:lnTo>
                <a:cubicBezTo>
                  <a:pt x="711932" y="566603"/>
                  <a:pt x="443545" y="387245"/>
                  <a:pt x="426449" y="0"/>
                </a:cubicBezTo>
                <a:close/>
              </a:path>
            </a:pathLst>
          </a:custGeom>
          <a:solidFill>
            <a:srgbClr val="F5DD0B"/>
          </a:solidFill>
          <a:ln w="2709" cap="flat">
            <a:noFill/>
            <a:prstDash val="solid"/>
            <a:miter/>
          </a:ln>
        </p:spPr>
        <p:txBody>
          <a:bodyPr rtlCol="0" anchor="ctr"/>
          <a:lstStyle/>
          <a:p>
            <a:endParaRPr lang="en-PK"/>
          </a:p>
        </p:txBody>
      </p:sp>
      <p:sp>
        <p:nvSpPr>
          <p:cNvPr id="9" name="Freeform: Shape 8">
            <a:extLst>
              <a:ext uri="{FF2B5EF4-FFF2-40B4-BE49-F238E27FC236}">
                <a16:creationId xmlns:a16="http://schemas.microsoft.com/office/drawing/2014/main" id="{62467D32-B08C-417A-B945-B01AA7545BE3}"/>
              </a:ext>
            </a:extLst>
          </p:cNvPr>
          <p:cNvSpPr/>
          <p:nvPr/>
        </p:nvSpPr>
        <p:spPr>
          <a:xfrm>
            <a:off x="4610097" y="3400482"/>
            <a:ext cx="1241288" cy="1209630"/>
          </a:xfrm>
          <a:custGeom>
            <a:avLst/>
            <a:gdLst>
              <a:gd name="connsiteX0" fmla="*/ 656038 w 1082487"/>
              <a:gd name="connsiteY0" fmla="*/ 0 h 1054879"/>
              <a:gd name="connsiteX1" fmla="*/ 0 w 1082487"/>
              <a:gd name="connsiteY1" fmla="*/ 435498 h 1054879"/>
              <a:gd name="connsiteX2" fmla="*/ 425880 w 1082487"/>
              <a:gd name="connsiteY2" fmla="*/ 1054879 h 1054879"/>
              <a:gd name="connsiteX3" fmla="*/ 1082487 w 1082487"/>
              <a:gd name="connsiteY3" fmla="*/ 603396 h 1054879"/>
              <a:gd name="connsiteX4" fmla="*/ 667607 w 1082487"/>
              <a:gd name="connsiteY4" fmla="*/ 0 h 1054879"/>
              <a:gd name="connsiteX5" fmla="*/ 656038 w 1082487"/>
              <a:gd name="connsiteY5" fmla="*/ 0 h 105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87" h="1054879">
                <a:moveTo>
                  <a:pt x="656038" y="0"/>
                </a:moveTo>
                <a:cubicBezTo>
                  <a:pt x="638942" y="387245"/>
                  <a:pt x="370556" y="566630"/>
                  <a:pt x="0" y="435498"/>
                </a:cubicBezTo>
                <a:lnTo>
                  <a:pt x="425880" y="1054879"/>
                </a:lnTo>
                <a:cubicBezTo>
                  <a:pt x="436230" y="656580"/>
                  <a:pt x="706892" y="470476"/>
                  <a:pt x="1082487" y="603396"/>
                </a:cubicBezTo>
                <a:lnTo>
                  <a:pt x="667607" y="0"/>
                </a:lnTo>
                <a:lnTo>
                  <a:pt x="656038" y="0"/>
                </a:lnTo>
                <a:close/>
              </a:path>
            </a:pathLst>
          </a:custGeom>
          <a:solidFill>
            <a:srgbClr val="EE3423"/>
          </a:solidFill>
          <a:ln w="2709" cap="flat">
            <a:noFill/>
            <a:prstDash val="solid"/>
            <a:miter/>
          </a:ln>
        </p:spPr>
        <p:txBody>
          <a:bodyPr rtlCol="0" anchor="ctr"/>
          <a:lstStyle/>
          <a:p>
            <a:endParaRPr lang="en-PK"/>
          </a:p>
        </p:txBody>
      </p:sp>
      <p:sp>
        <p:nvSpPr>
          <p:cNvPr id="10" name="Freeform: Shape 9">
            <a:extLst>
              <a:ext uri="{FF2B5EF4-FFF2-40B4-BE49-F238E27FC236}">
                <a16:creationId xmlns:a16="http://schemas.microsoft.com/office/drawing/2014/main" id="{5E630B18-B954-46C7-8F6B-FC9A55498F3B}"/>
              </a:ext>
            </a:extLst>
          </p:cNvPr>
          <p:cNvSpPr/>
          <p:nvPr/>
        </p:nvSpPr>
        <p:spPr>
          <a:xfrm>
            <a:off x="2879646" y="3400482"/>
            <a:ext cx="1241288" cy="1209598"/>
          </a:xfrm>
          <a:custGeom>
            <a:avLst/>
            <a:gdLst>
              <a:gd name="connsiteX0" fmla="*/ 426476 w 1082487"/>
              <a:gd name="connsiteY0" fmla="*/ 0 h 1054851"/>
              <a:gd name="connsiteX1" fmla="*/ 414907 w 1082487"/>
              <a:gd name="connsiteY1" fmla="*/ 0 h 1054851"/>
              <a:gd name="connsiteX2" fmla="*/ 0 w 1082487"/>
              <a:gd name="connsiteY2" fmla="*/ 603369 h 1054851"/>
              <a:gd name="connsiteX3" fmla="*/ 656607 w 1082487"/>
              <a:gd name="connsiteY3" fmla="*/ 1054852 h 1054851"/>
              <a:gd name="connsiteX4" fmla="*/ 1082487 w 1082487"/>
              <a:gd name="connsiteY4" fmla="*/ 435471 h 1054851"/>
              <a:gd name="connsiteX5" fmla="*/ 426476 w 1082487"/>
              <a:gd name="connsiteY5" fmla="*/ 0 h 105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87" h="1054851">
                <a:moveTo>
                  <a:pt x="426476" y="0"/>
                </a:moveTo>
                <a:lnTo>
                  <a:pt x="414907" y="0"/>
                </a:lnTo>
                <a:lnTo>
                  <a:pt x="0" y="603369"/>
                </a:lnTo>
                <a:cubicBezTo>
                  <a:pt x="375595" y="470449"/>
                  <a:pt x="646257" y="656580"/>
                  <a:pt x="656607" y="1054852"/>
                </a:cubicBezTo>
                <a:lnTo>
                  <a:pt x="1082487" y="435471"/>
                </a:lnTo>
                <a:cubicBezTo>
                  <a:pt x="711959" y="566603"/>
                  <a:pt x="443572" y="387245"/>
                  <a:pt x="426476" y="0"/>
                </a:cubicBezTo>
                <a:close/>
              </a:path>
            </a:pathLst>
          </a:custGeom>
          <a:solidFill>
            <a:srgbClr val="F5DD0B"/>
          </a:solidFill>
          <a:ln w="2709" cap="flat">
            <a:noFill/>
            <a:prstDash val="solid"/>
            <a:miter/>
          </a:ln>
        </p:spPr>
        <p:txBody>
          <a:bodyPr rtlCol="0" anchor="ctr"/>
          <a:lstStyle/>
          <a:p>
            <a:endParaRPr lang="en-PK"/>
          </a:p>
        </p:txBody>
      </p:sp>
      <p:sp>
        <p:nvSpPr>
          <p:cNvPr id="11" name="Freeform: Shape 10">
            <a:extLst>
              <a:ext uri="{FF2B5EF4-FFF2-40B4-BE49-F238E27FC236}">
                <a16:creationId xmlns:a16="http://schemas.microsoft.com/office/drawing/2014/main" id="{F6C2FEC8-FDDE-4723-A88D-85EDC64201C5}"/>
              </a:ext>
            </a:extLst>
          </p:cNvPr>
          <p:cNvSpPr/>
          <p:nvPr/>
        </p:nvSpPr>
        <p:spPr>
          <a:xfrm>
            <a:off x="3632327" y="3857865"/>
            <a:ext cx="1466407" cy="733140"/>
          </a:xfrm>
          <a:custGeom>
            <a:avLst/>
            <a:gdLst>
              <a:gd name="connsiteX0" fmla="*/ 1278805 w 1278805"/>
              <a:gd name="connsiteY0" fmla="*/ 639349 h 639348"/>
              <a:gd name="connsiteX1" fmla="*/ 1091536 w 1278805"/>
              <a:gd name="connsiteY1" fmla="*/ 187269 h 639348"/>
              <a:gd name="connsiteX2" fmla="*/ 187296 w 1278805"/>
              <a:gd name="connsiteY2" fmla="*/ 187269 h 639348"/>
              <a:gd name="connsiteX3" fmla="*/ 0 w 1278805"/>
              <a:gd name="connsiteY3" fmla="*/ 639349 h 639348"/>
              <a:gd name="connsiteX4" fmla="*/ 1278805 w 1278805"/>
              <a:gd name="connsiteY4" fmla="*/ 639349 h 6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805" h="639348">
                <a:moveTo>
                  <a:pt x="1278805" y="639349"/>
                </a:moveTo>
                <a:cubicBezTo>
                  <a:pt x="1278805" y="475732"/>
                  <a:pt x="1216355" y="312115"/>
                  <a:pt x="1091536" y="187269"/>
                </a:cubicBezTo>
                <a:cubicBezTo>
                  <a:pt x="841844" y="-62423"/>
                  <a:pt x="436988" y="-62423"/>
                  <a:pt x="187296" y="187269"/>
                </a:cubicBezTo>
                <a:cubicBezTo>
                  <a:pt x="62450" y="312115"/>
                  <a:pt x="0" y="475732"/>
                  <a:pt x="0" y="639349"/>
                </a:cubicBezTo>
                <a:lnTo>
                  <a:pt x="1278805" y="639349"/>
                </a:lnTo>
                <a:close/>
              </a:path>
            </a:pathLst>
          </a:custGeom>
          <a:solidFill>
            <a:srgbClr val="EE3423"/>
          </a:solidFill>
          <a:ln w="2709" cap="flat">
            <a:noFill/>
            <a:prstDash val="solid"/>
            <a:miter/>
          </a:ln>
        </p:spPr>
        <p:txBody>
          <a:bodyPr rtlCol="0" anchor="ctr"/>
          <a:lstStyle/>
          <a:p>
            <a:endParaRPr lang="en-PK"/>
          </a:p>
        </p:txBody>
      </p:sp>
      <p:sp>
        <p:nvSpPr>
          <p:cNvPr id="12" name="Freeform: Shape 11">
            <a:extLst>
              <a:ext uri="{FF2B5EF4-FFF2-40B4-BE49-F238E27FC236}">
                <a16:creationId xmlns:a16="http://schemas.microsoft.com/office/drawing/2014/main" id="{6FCBB4D0-4B6C-4B35-85F2-0EA9D2BC2E7B}"/>
              </a:ext>
            </a:extLst>
          </p:cNvPr>
          <p:cNvSpPr/>
          <p:nvPr/>
        </p:nvSpPr>
        <p:spPr>
          <a:xfrm>
            <a:off x="8823780" y="3400482"/>
            <a:ext cx="1466375" cy="733885"/>
          </a:xfrm>
          <a:custGeom>
            <a:avLst/>
            <a:gdLst>
              <a:gd name="connsiteX0" fmla="*/ 0 w 1278778"/>
              <a:gd name="connsiteY0" fmla="*/ 0 h 639998"/>
              <a:gd name="connsiteX1" fmla="*/ 187270 w 1278778"/>
              <a:gd name="connsiteY1" fmla="*/ 452730 h 639998"/>
              <a:gd name="connsiteX2" fmla="*/ 1091510 w 1278778"/>
              <a:gd name="connsiteY2" fmla="*/ 452730 h 639998"/>
              <a:gd name="connsiteX3" fmla="*/ 1278779 w 1278778"/>
              <a:gd name="connsiteY3" fmla="*/ 0 h 639998"/>
              <a:gd name="connsiteX4" fmla="*/ 0 w 1278778"/>
              <a:gd name="connsiteY4" fmla="*/ 0 h 63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78" h="639998">
                <a:moveTo>
                  <a:pt x="0" y="0"/>
                </a:moveTo>
                <a:cubicBezTo>
                  <a:pt x="-162" y="163833"/>
                  <a:pt x="62261" y="327721"/>
                  <a:pt x="187270" y="452730"/>
                </a:cubicBezTo>
                <a:cubicBezTo>
                  <a:pt x="436962" y="702422"/>
                  <a:pt x="841817" y="702422"/>
                  <a:pt x="1091510" y="452730"/>
                </a:cubicBezTo>
                <a:cubicBezTo>
                  <a:pt x="1216518" y="327721"/>
                  <a:pt x="1278941" y="163833"/>
                  <a:pt x="1278779" y="0"/>
                </a:cubicBezTo>
                <a:lnTo>
                  <a:pt x="0" y="0"/>
                </a:lnTo>
                <a:close/>
              </a:path>
            </a:pathLst>
          </a:custGeom>
          <a:solidFill>
            <a:srgbClr val="F5DD0B"/>
          </a:solidFill>
          <a:ln w="2709" cap="flat">
            <a:noFill/>
            <a:prstDash val="solid"/>
            <a:miter/>
          </a:ln>
        </p:spPr>
        <p:txBody>
          <a:bodyPr rtlCol="0" anchor="ctr"/>
          <a:lstStyle/>
          <a:p>
            <a:endParaRPr lang="en-PK"/>
          </a:p>
        </p:txBody>
      </p:sp>
      <p:sp>
        <p:nvSpPr>
          <p:cNvPr id="13" name="Freeform: Shape 12">
            <a:extLst>
              <a:ext uri="{FF2B5EF4-FFF2-40B4-BE49-F238E27FC236}">
                <a16:creationId xmlns:a16="http://schemas.microsoft.com/office/drawing/2014/main" id="{50C387EF-BEEC-4452-A0F7-CBA785B7A178}"/>
              </a:ext>
            </a:extLst>
          </p:cNvPr>
          <p:cNvSpPr/>
          <p:nvPr/>
        </p:nvSpPr>
        <p:spPr>
          <a:xfrm>
            <a:off x="7093327" y="3857865"/>
            <a:ext cx="1466375" cy="733140"/>
          </a:xfrm>
          <a:custGeom>
            <a:avLst/>
            <a:gdLst>
              <a:gd name="connsiteX0" fmla="*/ 1278778 w 1278778"/>
              <a:gd name="connsiteY0" fmla="*/ 639349 h 639348"/>
              <a:gd name="connsiteX1" fmla="*/ 1091509 w 1278778"/>
              <a:gd name="connsiteY1" fmla="*/ 187269 h 639348"/>
              <a:gd name="connsiteX2" fmla="*/ 187269 w 1278778"/>
              <a:gd name="connsiteY2" fmla="*/ 187269 h 639348"/>
              <a:gd name="connsiteX3" fmla="*/ 0 w 1278778"/>
              <a:gd name="connsiteY3" fmla="*/ 639349 h 639348"/>
              <a:gd name="connsiteX4" fmla="*/ 1278778 w 1278778"/>
              <a:gd name="connsiteY4" fmla="*/ 639349 h 6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78" h="639348">
                <a:moveTo>
                  <a:pt x="1278778" y="639349"/>
                </a:moveTo>
                <a:cubicBezTo>
                  <a:pt x="1278778" y="475732"/>
                  <a:pt x="1216328" y="312115"/>
                  <a:pt x="1091509" y="187269"/>
                </a:cubicBezTo>
                <a:cubicBezTo>
                  <a:pt x="841817" y="-62423"/>
                  <a:pt x="436961" y="-62423"/>
                  <a:pt x="187269" y="187269"/>
                </a:cubicBezTo>
                <a:cubicBezTo>
                  <a:pt x="62423" y="312115"/>
                  <a:pt x="0" y="475732"/>
                  <a:pt x="0" y="639349"/>
                </a:cubicBezTo>
                <a:lnTo>
                  <a:pt x="1278778" y="639349"/>
                </a:lnTo>
                <a:close/>
              </a:path>
            </a:pathLst>
          </a:custGeom>
          <a:solidFill>
            <a:srgbClr val="EE3423"/>
          </a:solidFill>
          <a:ln w="2709" cap="flat">
            <a:noFill/>
            <a:prstDash val="solid"/>
            <a:miter/>
          </a:ln>
        </p:spPr>
        <p:txBody>
          <a:bodyPr rtlCol="0" anchor="ctr"/>
          <a:lstStyle/>
          <a:p>
            <a:endParaRPr lang="en-PK"/>
          </a:p>
        </p:txBody>
      </p:sp>
      <p:sp>
        <p:nvSpPr>
          <p:cNvPr id="14" name="Freeform: Shape 13">
            <a:extLst>
              <a:ext uri="{FF2B5EF4-FFF2-40B4-BE49-F238E27FC236}">
                <a16:creationId xmlns:a16="http://schemas.microsoft.com/office/drawing/2014/main" id="{13B4E71B-2B7F-40F4-B38F-C3C76F054876}"/>
              </a:ext>
            </a:extLst>
          </p:cNvPr>
          <p:cNvSpPr/>
          <p:nvPr/>
        </p:nvSpPr>
        <p:spPr>
          <a:xfrm>
            <a:off x="5362811" y="3400482"/>
            <a:ext cx="1466375" cy="733885"/>
          </a:xfrm>
          <a:custGeom>
            <a:avLst/>
            <a:gdLst>
              <a:gd name="connsiteX0" fmla="*/ 0 w 1278778"/>
              <a:gd name="connsiteY0" fmla="*/ 0 h 639998"/>
              <a:gd name="connsiteX1" fmla="*/ 187269 w 1278778"/>
              <a:gd name="connsiteY1" fmla="*/ 452730 h 639998"/>
              <a:gd name="connsiteX2" fmla="*/ 1091509 w 1278778"/>
              <a:gd name="connsiteY2" fmla="*/ 452730 h 639998"/>
              <a:gd name="connsiteX3" fmla="*/ 1278779 w 1278778"/>
              <a:gd name="connsiteY3" fmla="*/ 0 h 639998"/>
              <a:gd name="connsiteX4" fmla="*/ 0 w 1278778"/>
              <a:gd name="connsiteY4" fmla="*/ 0 h 63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78" h="639998">
                <a:moveTo>
                  <a:pt x="0" y="0"/>
                </a:moveTo>
                <a:cubicBezTo>
                  <a:pt x="-162" y="163833"/>
                  <a:pt x="62261" y="327721"/>
                  <a:pt x="187269" y="452730"/>
                </a:cubicBezTo>
                <a:cubicBezTo>
                  <a:pt x="436962" y="702422"/>
                  <a:pt x="841817" y="702422"/>
                  <a:pt x="1091509" y="452730"/>
                </a:cubicBezTo>
                <a:cubicBezTo>
                  <a:pt x="1216518" y="327721"/>
                  <a:pt x="1278941" y="163833"/>
                  <a:pt x="1278779" y="0"/>
                </a:cubicBezTo>
                <a:lnTo>
                  <a:pt x="0" y="0"/>
                </a:lnTo>
                <a:close/>
              </a:path>
            </a:pathLst>
          </a:custGeom>
          <a:solidFill>
            <a:srgbClr val="F5DD0B"/>
          </a:solidFill>
          <a:ln w="2709" cap="flat">
            <a:noFill/>
            <a:prstDash val="solid"/>
            <a:miter/>
          </a:ln>
        </p:spPr>
        <p:txBody>
          <a:bodyPr rtlCol="0" anchor="ctr"/>
          <a:lstStyle/>
          <a:p>
            <a:endParaRPr lang="en-PK"/>
          </a:p>
        </p:txBody>
      </p:sp>
      <p:sp>
        <p:nvSpPr>
          <p:cNvPr id="15" name="Freeform: Shape 14">
            <a:extLst>
              <a:ext uri="{FF2B5EF4-FFF2-40B4-BE49-F238E27FC236}">
                <a16:creationId xmlns:a16="http://schemas.microsoft.com/office/drawing/2014/main" id="{54F36A30-68D5-4671-B9C6-61CF65F583FF}"/>
              </a:ext>
            </a:extLst>
          </p:cNvPr>
          <p:cNvSpPr/>
          <p:nvPr/>
        </p:nvSpPr>
        <p:spPr>
          <a:xfrm>
            <a:off x="1901844" y="3400482"/>
            <a:ext cx="1466375" cy="733885"/>
          </a:xfrm>
          <a:custGeom>
            <a:avLst/>
            <a:gdLst>
              <a:gd name="connsiteX0" fmla="*/ 0 w 1278778"/>
              <a:gd name="connsiteY0" fmla="*/ 0 h 639998"/>
              <a:gd name="connsiteX1" fmla="*/ 187269 w 1278778"/>
              <a:gd name="connsiteY1" fmla="*/ 452730 h 639998"/>
              <a:gd name="connsiteX2" fmla="*/ 1091509 w 1278778"/>
              <a:gd name="connsiteY2" fmla="*/ 452730 h 639998"/>
              <a:gd name="connsiteX3" fmla="*/ 1278779 w 1278778"/>
              <a:gd name="connsiteY3" fmla="*/ 0 h 639998"/>
              <a:gd name="connsiteX4" fmla="*/ 0 w 1278778"/>
              <a:gd name="connsiteY4" fmla="*/ 0 h 63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78" h="639998">
                <a:moveTo>
                  <a:pt x="0" y="0"/>
                </a:moveTo>
                <a:cubicBezTo>
                  <a:pt x="-162" y="163833"/>
                  <a:pt x="62261" y="327721"/>
                  <a:pt x="187269" y="452730"/>
                </a:cubicBezTo>
                <a:cubicBezTo>
                  <a:pt x="436962" y="702422"/>
                  <a:pt x="841817" y="702422"/>
                  <a:pt x="1091509" y="452730"/>
                </a:cubicBezTo>
                <a:cubicBezTo>
                  <a:pt x="1216518" y="327721"/>
                  <a:pt x="1278941" y="163833"/>
                  <a:pt x="1278779" y="0"/>
                </a:cubicBezTo>
                <a:lnTo>
                  <a:pt x="0" y="0"/>
                </a:lnTo>
                <a:close/>
              </a:path>
            </a:pathLst>
          </a:custGeom>
          <a:solidFill>
            <a:srgbClr val="F5DD0B"/>
          </a:solidFill>
          <a:ln w="2709" cap="flat">
            <a:noFill/>
            <a:prstDash val="solid"/>
            <a:miter/>
          </a:ln>
        </p:spPr>
        <p:txBody>
          <a:bodyPr rtlCol="0" anchor="ctr"/>
          <a:lstStyle/>
          <a:p>
            <a:endParaRPr lang="en-PK"/>
          </a:p>
        </p:txBody>
      </p:sp>
      <p:sp>
        <p:nvSpPr>
          <p:cNvPr id="30" name="TextBox 29">
            <a:extLst>
              <a:ext uri="{FF2B5EF4-FFF2-40B4-BE49-F238E27FC236}">
                <a16:creationId xmlns:a16="http://schemas.microsoft.com/office/drawing/2014/main" id="{B2BE884B-A99A-48F1-BE4A-6F0E4C389EC7}"/>
              </a:ext>
            </a:extLst>
          </p:cNvPr>
          <p:cNvSpPr txBox="1"/>
          <p:nvPr/>
        </p:nvSpPr>
        <p:spPr>
          <a:xfrm>
            <a:off x="3990975" y="621269"/>
            <a:ext cx="4210050" cy="523220"/>
          </a:xfrm>
          <a:prstGeom prst="rect">
            <a:avLst/>
          </a:prstGeom>
          <a:noFill/>
        </p:spPr>
        <p:txBody>
          <a:bodyPr wrap="square">
            <a:spAutoFit/>
          </a:bodyPr>
          <a:lstStyle/>
          <a:p>
            <a:pPr algn="ctr"/>
            <a:r>
              <a:rPr lang="en-US" sz="2800" dirty="0">
                <a:solidFill>
                  <a:schemeClr val="bg1"/>
                </a:solidFill>
                <a:latin typeface="+mj-lt"/>
              </a:rPr>
              <a:t>ROADMAP</a:t>
            </a:r>
          </a:p>
        </p:txBody>
      </p:sp>
      <p:cxnSp>
        <p:nvCxnSpPr>
          <p:cNvPr id="31" name="Straight Connector 30">
            <a:extLst>
              <a:ext uri="{FF2B5EF4-FFF2-40B4-BE49-F238E27FC236}">
                <a16:creationId xmlns:a16="http://schemas.microsoft.com/office/drawing/2014/main" id="{0210E1A7-C6FC-4259-BC89-2853D8D1BEE6}"/>
              </a:ext>
            </a:extLst>
          </p:cNvPr>
          <p:cNvCxnSpPr>
            <a:cxnSpLocks/>
          </p:cNvCxnSpPr>
          <p:nvPr/>
        </p:nvCxnSpPr>
        <p:spPr>
          <a:xfrm>
            <a:off x="5295092"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7A61CDB4-1D72-4BE5-8928-DF13EA3C8838}"/>
              </a:ext>
            </a:extLst>
          </p:cNvPr>
          <p:cNvSpPr/>
          <p:nvPr/>
        </p:nvSpPr>
        <p:spPr>
          <a:xfrm>
            <a:off x="1961960" y="2728079"/>
            <a:ext cx="1346172" cy="1346172"/>
          </a:xfrm>
          <a:custGeom>
            <a:avLst/>
            <a:gdLst>
              <a:gd name="connsiteX0" fmla="*/ 1173954 w 1173954"/>
              <a:gd name="connsiteY0" fmla="*/ 586977 h 1173954"/>
              <a:gd name="connsiteX1" fmla="*/ 586977 w 1173954"/>
              <a:gd name="connsiteY1" fmla="*/ 1173954 h 1173954"/>
              <a:gd name="connsiteX2" fmla="*/ 0 w 1173954"/>
              <a:gd name="connsiteY2" fmla="*/ 586977 h 1173954"/>
              <a:gd name="connsiteX3" fmla="*/ 586977 w 1173954"/>
              <a:gd name="connsiteY3" fmla="*/ 0 h 1173954"/>
              <a:gd name="connsiteX4" fmla="*/ 1173954 w 1173954"/>
              <a:gd name="connsiteY4" fmla="*/ 586977 h 11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54" h="1173954">
                <a:moveTo>
                  <a:pt x="1173954" y="586977"/>
                </a:moveTo>
                <a:cubicBezTo>
                  <a:pt x="1173954" y="911156"/>
                  <a:pt x="911156" y="1173954"/>
                  <a:pt x="586977" y="1173954"/>
                </a:cubicBezTo>
                <a:cubicBezTo>
                  <a:pt x="262799" y="1173954"/>
                  <a:pt x="0" y="911156"/>
                  <a:pt x="0" y="586977"/>
                </a:cubicBezTo>
                <a:cubicBezTo>
                  <a:pt x="0" y="262799"/>
                  <a:pt x="262799" y="0"/>
                  <a:pt x="586977" y="0"/>
                </a:cubicBezTo>
                <a:cubicBezTo>
                  <a:pt x="911156" y="0"/>
                  <a:pt x="1173954" y="262799"/>
                  <a:pt x="1173954" y="58697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lt1"/>
              </a:solidFill>
            </a:endParaRPr>
          </a:p>
        </p:txBody>
      </p:sp>
      <p:sp>
        <p:nvSpPr>
          <p:cNvPr id="33" name="Freeform: Shape 32">
            <a:extLst>
              <a:ext uri="{FF2B5EF4-FFF2-40B4-BE49-F238E27FC236}">
                <a16:creationId xmlns:a16="http://schemas.microsoft.com/office/drawing/2014/main" id="{EF74937B-9B54-4EFB-ABD4-8C574BB5A30B}"/>
              </a:ext>
            </a:extLst>
          </p:cNvPr>
          <p:cNvSpPr/>
          <p:nvPr/>
        </p:nvSpPr>
        <p:spPr>
          <a:xfrm>
            <a:off x="3692445" y="3917981"/>
            <a:ext cx="1346172" cy="1346172"/>
          </a:xfrm>
          <a:custGeom>
            <a:avLst/>
            <a:gdLst>
              <a:gd name="connsiteX0" fmla="*/ 1173954 w 1173954"/>
              <a:gd name="connsiteY0" fmla="*/ 586977 h 1173954"/>
              <a:gd name="connsiteX1" fmla="*/ 586977 w 1173954"/>
              <a:gd name="connsiteY1" fmla="*/ 1173954 h 1173954"/>
              <a:gd name="connsiteX2" fmla="*/ 0 w 1173954"/>
              <a:gd name="connsiteY2" fmla="*/ 586977 h 1173954"/>
              <a:gd name="connsiteX3" fmla="*/ 586977 w 1173954"/>
              <a:gd name="connsiteY3" fmla="*/ 0 h 1173954"/>
              <a:gd name="connsiteX4" fmla="*/ 1173954 w 1173954"/>
              <a:gd name="connsiteY4" fmla="*/ 586977 h 11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54" h="1173954">
                <a:moveTo>
                  <a:pt x="1173954" y="586977"/>
                </a:moveTo>
                <a:cubicBezTo>
                  <a:pt x="1173954" y="911156"/>
                  <a:pt x="911156" y="1173954"/>
                  <a:pt x="586977" y="1173954"/>
                </a:cubicBezTo>
                <a:cubicBezTo>
                  <a:pt x="262799" y="1173954"/>
                  <a:pt x="0" y="911156"/>
                  <a:pt x="0" y="586977"/>
                </a:cubicBezTo>
                <a:cubicBezTo>
                  <a:pt x="0" y="262799"/>
                  <a:pt x="262799" y="0"/>
                  <a:pt x="586977" y="0"/>
                </a:cubicBezTo>
                <a:cubicBezTo>
                  <a:pt x="911156" y="0"/>
                  <a:pt x="1173954" y="262799"/>
                  <a:pt x="1173954" y="58697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lt1"/>
              </a:solidFill>
            </a:endParaRPr>
          </a:p>
        </p:txBody>
      </p:sp>
      <p:sp>
        <p:nvSpPr>
          <p:cNvPr id="34" name="Freeform: Shape 33">
            <a:extLst>
              <a:ext uri="{FF2B5EF4-FFF2-40B4-BE49-F238E27FC236}">
                <a16:creationId xmlns:a16="http://schemas.microsoft.com/office/drawing/2014/main" id="{6F4DBEF8-3982-40B1-A7DE-28857BB42B89}"/>
              </a:ext>
            </a:extLst>
          </p:cNvPr>
          <p:cNvSpPr/>
          <p:nvPr/>
        </p:nvSpPr>
        <p:spPr>
          <a:xfrm>
            <a:off x="5422928" y="2728079"/>
            <a:ext cx="1346172" cy="1346172"/>
          </a:xfrm>
          <a:custGeom>
            <a:avLst/>
            <a:gdLst>
              <a:gd name="connsiteX0" fmla="*/ 1173954 w 1173954"/>
              <a:gd name="connsiteY0" fmla="*/ 586977 h 1173954"/>
              <a:gd name="connsiteX1" fmla="*/ 586977 w 1173954"/>
              <a:gd name="connsiteY1" fmla="*/ 1173954 h 1173954"/>
              <a:gd name="connsiteX2" fmla="*/ 0 w 1173954"/>
              <a:gd name="connsiteY2" fmla="*/ 586977 h 1173954"/>
              <a:gd name="connsiteX3" fmla="*/ 586977 w 1173954"/>
              <a:gd name="connsiteY3" fmla="*/ 0 h 1173954"/>
              <a:gd name="connsiteX4" fmla="*/ 1173954 w 1173954"/>
              <a:gd name="connsiteY4" fmla="*/ 586977 h 11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54" h="1173954">
                <a:moveTo>
                  <a:pt x="1173954" y="586977"/>
                </a:moveTo>
                <a:cubicBezTo>
                  <a:pt x="1173954" y="911156"/>
                  <a:pt x="911156" y="1173954"/>
                  <a:pt x="586977" y="1173954"/>
                </a:cubicBezTo>
                <a:cubicBezTo>
                  <a:pt x="262799" y="1173954"/>
                  <a:pt x="0" y="911156"/>
                  <a:pt x="0" y="586977"/>
                </a:cubicBezTo>
                <a:cubicBezTo>
                  <a:pt x="0" y="262799"/>
                  <a:pt x="262799" y="0"/>
                  <a:pt x="586977" y="0"/>
                </a:cubicBezTo>
                <a:cubicBezTo>
                  <a:pt x="911156" y="0"/>
                  <a:pt x="1173954" y="262799"/>
                  <a:pt x="1173954" y="58697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lt1"/>
              </a:solidFill>
            </a:endParaRPr>
          </a:p>
        </p:txBody>
      </p:sp>
      <p:sp>
        <p:nvSpPr>
          <p:cNvPr id="35" name="Freeform: Shape 34">
            <a:extLst>
              <a:ext uri="{FF2B5EF4-FFF2-40B4-BE49-F238E27FC236}">
                <a16:creationId xmlns:a16="http://schemas.microsoft.com/office/drawing/2014/main" id="{6DABB3A1-13BC-4770-9CD9-4AB5554299B0}"/>
              </a:ext>
            </a:extLst>
          </p:cNvPr>
          <p:cNvSpPr/>
          <p:nvPr/>
        </p:nvSpPr>
        <p:spPr>
          <a:xfrm>
            <a:off x="7153413" y="3917981"/>
            <a:ext cx="1346172" cy="1346172"/>
          </a:xfrm>
          <a:custGeom>
            <a:avLst/>
            <a:gdLst>
              <a:gd name="connsiteX0" fmla="*/ 1173954 w 1173954"/>
              <a:gd name="connsiteY0" fmla="*/ 586977 h 1173954"/>
              <a:gd name="connsiteX1" fmla="*/ 586977 w 1173954"/>
              <a:gd name="connsiteY1" fmla="*/ 1173954 h 1173954"/>
              <a:gd name="connsiteX2" fmla="*/ 0 w 1173954"/>
              <a:gd name="connsiteY2" fmla="*/ 586977 h 1173954"/>
              <a:gd name="connsiteX3" fmla="*/ 586977 w 1173954"/>
              <a:gd name="connsiteY3" fmla="*/ 0 h 1173954"/>
              <a:gd name="connsiteX4" fmla="*/ 1173954 w 1173954"/>
              <a:gd name="connsiteY4" fmla="*/ 586977 h 11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54" h="1173954">
                <a:moveTo>
                  <a:pt x="1173954" y="586977"/>
                </a:moveTo>
                <a:cubicBezTo>
                  <a:pt x="1173954" y="911156"/>
                  <a:pt x="911155" y="1173954"/>
                  <a:pt x="586977" y="1173954"/>
                </a:cubicBezTo>
                <a:cubicBezTo>
                  <a:pt x="262798" y="1173954"/>
                  <a:pt x="0" y="911156"/>
                  <a:pt x="0" y="586977"/>
                </a:cubicBezTo>
                <a:cubicBezTo>
                  <a:pt x="0" y="262799"/>
                  <a:pt x="262798" y="0"/>
                  <a:pt x="586977" y="0"/>
                </a:cubicBezTo>
                <a:cubicBezTo>
                  <a:pt x="911156" y="0"/>
                  <a:pt x="1173954" y="262799"/>
                  <a:pt x="1173954" y="58697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lt1"/>
              </a:solidFill>
            </a:endParaRPr>
          </a:p>
        </p:txBody>
      </p:sp>
      <p:sp>
        <p:nvSpPr>
          <p:cNvPr id="36" name="Freeform: Shape 35">
            <a:extLst>
              <a:ext uri="{FF2B5EF4-FFF2-40B4-BE49-F238E27FC236}">
                <a16:creationId xmlns:a16="http://schemas.microsoft.com/office/drawing/2014/main" id="{7403055C-8021-412B-92E8-D90CEF1B5029}"/>
              </a:ext>
            </a:extLst>
          </p:cNvPr>
          <p:cNvSpPr/>
          <p:nvPr/>
        </p:nvSpPr>
        <p:spPr>
          <a:xfrm>
            <a:off x="8883895" y="2728079"/>
            <a:ext cx="1346172" cy="1346172"/>
          </a:xfrm>
          <a:custGeom>
            <a:avLst/>
            <a:gdLst>
              <a:gd name="connsiteX0" fmla="*/ 1173954 w 1173954"/>
              <a:gd name="connsiteY0" fmla="*/ 586977 h 1173954"/>
              <a:gd name="connsiteX1" fmla="*/ 586977 w 1173954"/>
              <a:gd name="connsiteY1" fmla="*/ 1173954 h 1173954"/>
              <a:gd name="connsiteX2" fmla="*/ 0 w 1173954"/>
              <a:gd name="connsiteY2" fmla="*/ 586977 h 1173954"/>
              <a:gd name="connsiteX3" fmla="*/ 586977 w 1173954"/>
              <a:gd name="connsiteY3" fmla="*/ 0 h 1173954"/>
              <a:gd name="connsiteX4" fmla="*/ 1173954 w 1173954"/>
              <a:gd name="connsiteY4" fmla="*/ 586977 h 11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54" h="1173954">
                <a:moveTo>
                  <a:pt x="1173954" y="586977"/>
                </a:moveTo>
                <a:cubicBezTo>
                  <a:pt x="1173954" y="911156"/>
                  <a:pt x="911155" y="1173954"/>
                  <a:pt x="586977" y="1173954"/>
                </a:cubicBezTo>
                <a:cubicBezTo>
                  <a:pt x="262798" y="1173954"/>
                  <a:pt x="0" y="911156"/>
                  <a:pt x="0" y="586977"/>
                </a:cubicBezTo>
                <a:cubicBezTo>
                  <a:pt x="0" y="262799"/>
                  <a:pt x="262799" y="0"/>
                  <a:pt x="586977" y="0"/>
                </a:cubicBezTo>
                <a:cubicBezTo>
                  <a:pt x="911156" y="0"/>
                  <a:pt x="1173954" y="262799"/>
                  <a:pt x="1173954" y="58697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lt1"/>
              </a:solidFill>
            </a:endParaRPr>
          </a:p>
        </p:txBody>
      </p:sp>
      <p:sp>
        <p:nvSpPr>
          <p:cNvPr id="37" name="TextBox 36">
            <a:extLst>
              <a:ext uri="{FF2B5EF4-FFF2-40B4-BE49-F238E27FC236}">
                <a16:creationId xmlns:a16="http://schemas.microsoft.com/office/drawing/2014/main" id="{D8AE3D7E-79C9-4DA4-A718-A924A451933A}"/>
              </a:ext>
            </a:extLst>
          </p:cNvPr>
          <p:cNvSpPr txBox="1"/>
          <p:nvPr/>
        </p:nvSpPr>
        <p:spPr>
          <a:xfrm>
            <a:off x="2133078" y="3139555"/>
            <a:ext cx="1003936" cy="523220"/>
          </a:xfrm>
          <a:prstGeom prst="rect">
            <a:avLst/>
          </a:prstGeom>
          <a:noFill/>
        </p:spPr>
        <p:txBody>
          <a:bodyPr wrap="square" rtlCol="0">
            <a:spAutoFit/>
          </a:bodyPr>
          <a:lstStyle/>
          <a:p>
            <a:pPr algn="ctr"/>
            <a:r>
              <a:rPr lang="en-US" sz="2800" b="1" dirty="0">
                <a:solidFill>
                  <a:schemeClr val="bg1"/>
                </a:solidFill>
              </a:rPr>
              <a:t>01</a:t>
            </a:r>
            <a:endParaRPr lang="en-PK" sz="2800" b="1" dirty="0">
              <a:solidFill>
                <a:schemeClr val="bg1"/>
              </a:solidFill>
            </a:endParaRPr>
          </a:p>
        </p:txBody>
      </p:sp>
      <p:sp>
        <p:nvSpPr>
          <p:cNvPr id="38" name="TextBox 37">
            <a:extLst>
              <a:ext uri="{FF2B5EF4-FFF2-40B4-BE49-F238E27FC236}">
                <a16:creationId xmlns:a16="http://schemas.microsoft.com/office/drawing/2014/main" id="{72812A6F-0244-4157-9427-63E84FD80B90}"/>
              </a:ext>
            </a:extLst>
          </p:cNvPr>
          <p:cNvSpPr txBox="1"/>
          <p:nvPr/>
        </p:nvSpPr>
        <p:spPr>
          <a:xfrm>
            <a:off x="5600163" y="3139555"/>
            <a:ext cx="1003936" cy="523220"/>
          </a:xfrm>
          <a:prstGeom prst="rect">
            <a:avLst/>
          </a:prstGeom>
          <a:noFill/>
        </p:spPr>
        <p:txBody>
          <a:bodyPr wrap="square" rtlCol="0">
            <a:spAutoFit/>
          </a:bodyPr>
          <a:lstStyle/>
          <a:p>
            <a:pPr algn="ctr"/>
            <a:r>
              <a:rPr lang="en-US" sz="2800" b="1" dirty="0">
                <a:solidFill>
                  <a:schemeClr val="bg1"/>
                </a:solidFill>
              </a:rPr>
              <a:t>03</a:t>
            </a:r>
            <a:endParaRPr lang="en-PK" sz="2800" b="1" dirty="0">
              <a:solidFill>
                <a:schemeClr val="bg1"/>
              </a:solidFill>
            </a:endParaRPr>
          </a:p>
        </p:txBody>
      </p:sp>
      <p:sp>
        <p:nvSpPr>
          <p:cNvPr id="39" name="TextBox 38">
            <a:extLst>
              <a:ext uri="{FF2B5EF4-FFF2-40B4-BE49-F238E27FC236}">
                <a16:creationId xmlns:a16="http://schemas.microsoft.com/office/drawing/2014/main" id="{8E3C3B71-63AF-4BD3-A2B3-776A8847A56F}"/>
              </a:ext>
            </a:extLst>
          </p:cNvPr>
          <p:cNvSpPr txBox="1"/>
          <p:nvPr/>
        </p:nvSpPr>
        <p:spPr>
          <a:xfrm>
            <a:off x="9052961" y="3139555"/>
            <a:ext cx="1003936" cy="523220"/>
          </a:xfrm>
          <a:prstGeom prst="rect">
            <a:avLst/>
          </a:prstGeom>
          <a:noFill/>
        </p:spPr>
        <p:txBody>
          <a:bodyPr wrap="square" rtlCol="0">
            <a:spAutoFit/>
          </a:bodyPr>
          <a:lstStyle/>
          <a:p>
            <a:pPr algn="ctr"/>
            <a:r>
              <a:rPr lang="en-US" sz="2800" b="1" dirty="0">
                <a:solidFill>
                  <a:schemeClr val="bg1"/>
                </a:solidFill>
              </a:rPr>
              <a:t>05</a:t>
            </a:r>
            <a:endParaRPr lang="en-PK" sz="2800" b="1" dirty="0">
              <a:solidFill>
                <a:schemeClr val="bg1"/>
              </a:solidFill>
            </a:endParaRPr>
          </a:p>
        </p:txBody>
      </p:sp>
      <p:sp>
        <p:nvSpPr>
          <p:cNvPr id="40" name="TextBox 39">
            <a:extLst>
              <a:ext uri="{FF2B5EF4-FFF2-40B4-BE49-F238E27FC236}">
                <a16:creationId xmlns:a16="http://schemas.microsoft.com/office/drawing/2014/main" id="{AD51D05B-6587-4108-A371-AAC11DF6C925}"/>
              </a:ext>
            </a:extLst>
          </p:cNvPr>
          <p:cNvSpPr txBox="1"/>
          <p:nvPr/>
        </p:nvSpPr>
        <p:spPr>
          <a:xfrm>
            <a:off x="7321399" y="4354794"/>
            <a:ext cx="1003936" cy="523220"/>
          </a:xfrm>
          <a:prstGeom prst="rect">
            <a:avLst/>
          </a:prstGeom>
          <a:noFill/>
        </p:spPr>
        <p:txBody>
          <a:bodyPr wrap="square" rtlCol="0">
            <a:spAutoFit/>
          </a:bodyPr>
          <a:lstStyle/>
          <a:p>
            <a:pPr algn="ctr"/>
            <a:r>
              <a:rPr lang="en-US" sz="2800" b="1" dirty="0">
                <a:solidFill>
                  <a:schemeClr val="bg1"/>
                </a:solidFill>
              </a:rPr>
              <a:t>04</a:t>
            </a:r>
            <a:endParaRPr lang="en-PK" sz="2800" b="1" dirty="0">
              <a:solidFill>
                <a:schemeClr val="bg1"/>
              </a:solidFill>
            </a:endParaRPr>
          </a:p>
        </p:txBody>
      </p:sp>
      <p:sp>
        <p:nvSpPr>
          <p:cNvPr id="41" name="TextBox 40">
            <a:extLst>
              <a:ext uri="{FF2B5EF4-FFF2-40B4-BE49-F238E27FC236}">
                <a16:creationId xmlns:a16="http://schemas.microsoft.com/office/drawing/2014/main" id="{1E25962B-49E7-41A3-B18B-E280166782CA}"/>
              </a:ext>
            </a:extLst>
          </p:cNvPr>
          <p:cNvSpPr txBox="1"/>
          <p:nvPr/>
        </p:nvSpPr>
        <p:spPr>
          <a:xfrm>
            <a:off x="3863566" y="4354794"/>
            <a:ext cx="1003936" cy="523220"/>
          </a:xfrm>
          <a:prstGeom prst="rect">
            <a:avLst/>
          </a:prstGeom>
          <a:noFill/>
        </p:spPr>
        <p:txBody>
          <a:bodyPr wrap="square" rtlCol="0">
            <a:spAutoFit/>
          </a:bodyPr>
          <a:lstStyle/>
          <a:p>
            <a:pPr algn="ctr"/>
            <a:r>
              <a:rPr lang="en-US" sz="2800" b="1" dirty="0">
                <a:solidFill>
                  <a:schemeClr val="bg1"/>
                </a:solidFill>
              </a:rPr>
              <a:t>02</a:t>
            </a:r>
            <a:endParaRPr lang="en-PK" sz="2800" b="1" dirty="0">
              <a:solidFill>
                <a:schemeClr val="bg1"/>
              </a:solidFill>
            </a:endParaRPr>
          </a:p>
        </p:txBody>
      </p:sp>
      <p:sp>
        <p:nvSpPr>
          <p:cNvPr id="42" name="TextBox 41">
            <a:extLst>
              <a:ext uri="{FF2B5EF4-FFF2-40B4-BE49-F238E27FC236}">
                <a16:creationId xmlns:a16="http://schemas.microsoft.com/office/drawing/2014/main" id="{B53A0251-8929-435A-867D-14F1281A13D0}"/>
              </a:ext>
            </a:extLst>
          </p:cNvPr>
          <p:cNvSpPr txBox="1"/>
          <p:nvPr/>
        </p:nvSpPr>
        <p:spPr>
          <a:xfrm>
            <a:off x="1402723" y="1825215"/>
            <a:ext cx="2454275" cy="276999"/>
          </a:xfrm>
          <a:prstGeom prst="rect">
            <a:avLst/>
          </a:prstGeom>
          <a:noFill/>
        </p:spPr>
        <p:txBody>
          <a:bodyPr wrap="square" rtlCol="0">
            <a:spAutoFit/>
          </a:bodyPr>
          <a:lstStyle/>
          <a:p>
            <a:pPr algn="ctr"/>
            <a:r>
              <a:rPr lang="en-US" sz="1200" dirty="0">
                <a:solidFill>
                  <a:schemeClr val="bg1">
                    <a:lumMod val="95000"/>
                  </a:schemeClr>
                </a:solidFill>
              </a:rPr>
              <a:t> Accomplish TNC Insurance </a:t>
            </a:r>
            <a:endParaRPr lang="en-PK" sz="1200" dirty="0">
              <a:solidFill>
                <a:schemeClr val="bg1">
                  <a:lumMod val="95000"/>
                </a:schemeClr>
              </a:solidFill>
            </a:endParaRPr>
          </a:p>
        </p:txBody>
      </p:sp>
      <p:sp>
        <p:nvSpPr>
          <p:cNvPr id="43" name="TextBox 42">
            <a:extLst>
              <a:ext uri="{FF2B5EF4-FFF2-40B4-BE49-F238E27FC236}">
                <a16:creationId xmlns:a16="http://schemas.microsoft.com/office/drawing/2014/main" id="{3DAC1206-9FE2-458A-A105-2A67263AED79}"/>
              </a:ext>
            </a:extLst>
          </p:cNvPr>
          <p:cNvSpPr txBox="1"/>
          <p:nvPr/>
        </p:nvSpPr>
        <p:spPr>
          <a:xfrm>
            <a:off x="4868862" y="1825215"/>
            <a:ext cx="2454275" cy="938719"/>
          </a:xfrm>
          <a:prstGeom prst="rect">
            <a:avLst/>
          </a:prstGeom>
          <a:noFill/>
        </p:spPr>
        <p:txBody>
          <a:bodyPr wrap="square" rtlCol="0">
            <a:spAutoFit/>
          </a:bodyPr>
          <a:lstStyle/>
          <a:p>
            <a:pPr algn="ctr"/>
            <a:r>
              <a:rPr lang="en-US" sz="1100" dirty="0">
                <a:solidFill>
                  <a:schemeClr val="bg1">
                    <a:lumMod val="95000"/>
                  </a:schemeClr>
                </a:solidFill>
              </a:rPr>
              <a:t>Release Rideinvestorcenter.com </a:t>
            </a:r>
          </a:p>
          <a:p>
            <a:pPr algn="ctr"/>
            <a:r>
              <a:rPr lang="en-US" sz="1100" dirty="0">
                <a:solidFill>
                  <a:schemeClr val="bg1">
                    <a:lumMod val="95000"/>
                  </a:schemeClr>
                </a:solidFill>
              </a:rPr>
              <a:t>Employee Stock plans &amp; seek Accredited Investors. </a:t>
            </a:r>
          </a:p>
          <a:p>
            <a:pPr algn="ctr"/>
            <a:r>
              <a:rPr lang="en-US" sz="1100" dirty="0">
                <a:solidFill>
                  <a:schemeClr val="bg1">
                    <a:lumMod val="95000"/>
                  </a:schemeClr>
                </a:solidFill>
              </a:rPr>
              <a:t>Conference engagements and sponsorships </a:t>
            </a:r>
            <a:endParaRPr lang="en-PK" sz="1100" dirty="0">
              <a:solidFill>
                <a:schemeClr val="bg1">
                  <a:lumMod val="95000"/>
                </a:schemeClr>
              </a:solidFill>
            </a:endParaRPr>
          </a:p>
        </p:txBody>
      </p:sp>
      <p:sp>
        <p:nvSpPr>
          <p:cNvPr id="44" name="TextBox 43">
            <a:extLst>
              <a:ext uri="{FF2B5EF4-FFF2-40B4-BE49-F238E27FC236}">
                <a16:creationId xmlns:a16="http://schemas.microsoft.com/office/drawing/2014/main" id="{702E57F7-B3CF-4EF6-8138-5F87DDE2442A}"/>
              </a:ext>
            </a:extLst>
          </p:cNvPr>
          <p:cNvSpPr txBox="1"/>
          <p:nvPr/>
        </p:nvSpPr>
        <p:spPr>
          <a:xfrm>
            <a:off x="8499585" y="1902159"/>
            <a:ext cx="2289692" cy="1015663"/>
          </a:xfrm>
          <a:prstGeom prst="rect">
            <a:avLst/>
          </a:prstGeom>
          <a:noFill/>
        </p:spPr>
        <p:txBody>
          <a:bodyPr wrap="square" rtlCol="0">
            <a:spAutoFit/>
          </a:bodyPr>
          <a:lstStyle/>
          <a:p>
            <a:pPr algn="ctr"/>
            <a:r>
              <a:rPr lang="en-US" sz="1200" dirty="0">
                <a:solidFill>
                  <a:schemeClr val="bg1">
                    <a:lumMod val="95000"/>
                  </a:schemeClr>
                </a:solidFill>
              </a:rPr>
              <a:t>Implement Ride App business plan.</a:t>
            </a:r>
          </a:p>
          <a:p>
            <a:pPr algn="ctr"/>
            <a:r>
              <a:rPr lang="en-US" sz="1200" dirty="0">
                <a:solidFill>
                  <a:schemeClr val="bg1">
                    <a:lumMod val="95000"/>
                  </a:schemeClr>
                </a:solidFill>
              </a:rPr>
              <a:t>Fully “Staff and capitalized. </a:t>
            </a:r>
          </a:p>
          <a:p>
            <a:pPr algn="ctr"/>
            <a:endParaRPr lang="en-US" sz="1200" dirty="0">
              <a:solidFill>
                <a:schemeClr val="bg1">
                  <a:lumMod val="95000"/>
                </a:schemeClr>
              </a:solidFill>
            </a:endParaRPr>
          </a:p>
          <a:p>
            <a:pPr algn="ctr"/>
            <a:endParaRPr lang="en-PK" sz="1200" dirty="0">
              <a:solidFill>
                <a:schemeClr val="bg1">
                  <a:lumMod val="95000"/>
                </a:schemeClr>
              </a:solidFill>
            </a:endParaRPr>
          </a:p>
        </p:txBody>
      </p:sp>
      <p:sp>
        <p:nvSpPr>
          <p:cNvPr id="45" name="TextBox 44">
            <a:extLst>
              <a:ext uri="{FF2B5EF4-FFF2-40B4-BE49-F238E27FC236}">
                <a16:creationId xmlns:a16="http://schemas.microsoft.com/office/drawing/2014/main" id="{9739171A-8135-429D-AFB8-8C7A9AA24123}"/>
              </a:ext>
            </a:extLst>
          </p:cNvPr>
          <p:cNvSpPr txBox="1"/>
          <p:nvPr/>
        </p:nvSpPr>
        <p:spPr>
          <a:xfrm>
            <a:off x="6604099" y="5535463"/>
            <a:ext cx="2454275" cy="646331"/>
          </a:xfrm>
          <a:prstGeom prst="rect">
            <a:avLst/>
          </a:prstGeom>
          <a:noFill/>
        </p:spPr>
        <p:txBody>
          <a:bodyPr wrap="square" rtlCol="0">
            <a:spAutoFit/>
          </a:bodyPr>
          <a:lstStyle/>
          <a:p>
            <a:pPr algn="ctr"/>
            <a:r>
              <a:rPr lang="en-US" sz="1200" dirty="0">
                <a:solidFill>
                  <a:schemeClr val="bg1">
                    <a:lumMod val="95000"/>
                  </a:schemeClr>
                </a:solidFill>
              </a:rPr>
              <a:t>Hire Staff and implement Corporate Structure and business models. </a:t>
            </a:r>
            <a:endParaRPr lang="en-PK" sz="1200" dirty="0">
              <a:solidFill>
                <a:schemeClr val="bg1">
                  <a:lumMod val="95000"/>
                </a:schemeClr>
              </a:solidFill>
            </a:endParaRPr>
          </a:p>
        </p:txBody>
      </p:sp>
      <p:sp>
        <p:nvSpPr>
          <p:cNvPr id="46" name="TextBox 45">
            <a:extLst>
              <a:ext uri="{FF2B5EF4-FFF2-40B4-BE49-F238E27FC236}">
                <a16:creationId xmlns:a16="http://schemas.microsoft.com/office/drawing/2014/main" id="{FA3A4F93-FD6B-4194-A2EB-B70A0DD9EB1A}"/>
              </a:ext>
            </a:extLst>
          </p:cNvPr>
          <p:cNvSpPr txBox="1"/>
          <p:nvPr/>
        </p:nvSpPr>
        <p:spPr>
          <a:xfrm>
            <a:off x="3133627" y="5535463"/>
            <a:ext cx="2454275" cy="461665"/>
          </a:xfrm>
          <a:prstGeom prst="rect">
            <a:avLst/>
          </a:prstGeom>
          <a:noFill/>
        </p:spPr>
        <p:txBody>
          <a:bodyPr wrap="square" rtlCol="0">
            <a:spAutoFit/>
          </a:bodyPr>
          <a:lstStyle/>
          <a:p>
            <a:pPr algn="ctr"/>
            <a:r>
              <a:rPr lang="en-US" sz="1200" dirty="0">
                <a:solidFill>
                  <a:schemeClr val="bg1">
                    <a:lumMod val="95000"/>
                  </a:schemeClr>
                </a:solidFill>
              </a:rPr>
              <a:t>Open State of  Arizona &amp; Alabama </a:t>
            </a:r>
            <a:endParaRPr lang="en-PK" sz="1200" dirty="0">
              <a:solidFill>
                <a:schemeClr val="bg1">
                  <a:lumMod val="95000"/>
                </a:schemeClr>
              </a:solidFill>
            </a:endParaRPr>
          </a:p>
        </p:txBody>
      </p:sp>
    </p:spTree>
    <p:extLst>
      <p:ext uri="{BB962C8B-B14F-4D97-AF65-F5344CB8AC3E}">
        <p14:creationId xmlns:p14="http://schemas.microsoft.com/office/powerpoint/2010/main" val="426248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00A587-E48A-4DBC-9748-5AE10E1B908B}"/>
              </a:ext>
            </a:extLst>
          </p:cNvPr>
          <p:cNvSpPr txBox="1"/>
          <p:nvPr/>
        </p:nvSpPr>
        <p:spPr>
          <a:xfrm>
            <a:off x="4982369" y="623372"/>
            <a:ext cx="2227262" cy="523220"/>
          </a:xfrm>
          <a:prstGeom prst="rect">
            <a:avLst/>
          </a:prstGeom>
          <a:noFill/>
        </p:spPr>
        <p:txBody>
          <a:bodyPr wrap="square">
            <a:spAutoFit/>
          </a:bodyPr>
          <a:lstStyle/>
          <a:p>
            <a:pPr algn="ctr"/>
            <a:r>
              <a:rPr lang="en-US" sz="2800" dirty="0">
                <a:solidFill>
                  <a:schemeClr val="bg1"/>
                </a:solidFill>
                <a:latin typeface="+mj-lt"/>
              </a:rPr>
              <a:t>ABOUT </a:t>
            </a:r>
            <a:r>
              <a:rPr lang="en-US" sz="2800" dirty="0">
                <a:solidFill>
                  <a:srgbClr val="F5DD0B"/>
                </a:solidFill>
                <a:latin typeface="+mj-lt"/>
              </a:rPr>
              <a:t>US</a:t>
            </a:r>
          </a:p>
        </p:txBody>
      </p:sp>
      <p:cxnSp>
        <p:nvCxnSpPr>
          <p:cNvPr id="8" name="Straight Connector 7">
            <a:extLst>
              <a:ext uri="{FF2B5EF4-FFF2-40B4-BE49-F238E27FC236}">
                <a16:creationId xmlns:a16="http://schemas.microsoft.com/office/drawing/2014/main" id="{439ED060-62FF-4FA4-94BF-F10494E039E1}"/>
              </a:ext>
            </a:extLst>
          </p:cNvPr>
          <p:cNvCxnSpPr>
            <a:cxnSpLocks/>
          </p:cNvCxnSpPr>
          <p:nvPr/>
        </p:nvCxnSpPr>
        <p:spPr>
          <a:xfrm>
            <a:off x="5324475"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54CBB7-47D1-43D2-ADA5-A1FC7AD1F846}"/>
              </a:ext>
            </a:extLst>
          </p:cNvPr>
          <p:cNvSpPr txBox="1"/>
          <p:nvPr/>
        </p:nvSpPr>
        <p:spPr>
          <a:xfrm>
            <a:off x="3048000" y="1371084"/>
            <a:ext cx="6096000" cy="369332"/>
          </a:xfrm>
          <a:prstGeom prst="rect">
            <a:avLst/>
          </a:prstGeom>
          <a:noFill/>
        </p:spPr>
        <p:txBody>
          <a:bodyPr wrap="square">
            <a:spAutoFit/>
          </a:bodyPr>
          <a:lstStyle/>
          <a:p>
            <a:pPr algn="ctr"/>
            <a:r>
              <a:rPr lang="en-US" dirty="0">
                <a:solidFill>
                  <a:srgbClr val="F5DD0B"/>
                </a:solidFill>
              </a:rPr>
              <a:t>BUY RIDE APP SHARES</a:t>
            </a:r>
          </a:p>
        </p:txBody>
      </p:sp>
      <p:sp>
        <p:nvSpPr>
          <p:cNvPr id="23" name="TextBox 22">
            <a:extLst>
              <a:ext uri="{FF2B5EF4-FFF2-40B4-BE49-F238E27FC236}">
                <a16:creationId xmlns:a16="http://schemas.microsoft.com/office/drawing/2014/main" id="{969E4413-2C58-4961-8BC7-86ED705F5AB8}"/>
              </a:ext>
            </a:extLst>
          </p:cNvPr>
          <p:cNvSpPr txBox="1"/>
          <p:nvPr/>
        </p:nvSpPr>
        <p:spPr>
          <a:xfrm>
            <a:off x="3167857" y="1740416"/>
            <a:ext cx="5856287" cy="461665"/>
          </a:xfrm>
          <a:prstGeom prst="rect">
            <a:avLst/>
          </a:prstGeom>
          <a:noFill/>
        </p:spPr>
        <p:txBody>
          <a:bodyPr wrap="square">
            <a:spAutoFit/>
          </a:bodyPr>
          <a:lstStyle/>
          <a:p>
            <a:pPr algn="ctr"/>
            <a:r>
              <a:rPr lang="en-US" sz="1200" dirty="0">
                <a:solidFill>
                  <a:schemeClr val="bg1">
                    <a:lumMod val="95000"/>
                  </a:schemeClr>
                </a:solidFill>
              </a:rPr>
              <a:t>Ride App INC is a Private Technology Company. Accredited Investors can buy </a:t>
            </a:r>
          </a:p>
          <a:p>
            <a:pPr algn="ctr"/>
            <a:r>
              <a:rPr lang="en-US" sz="1200" dirty="0">
                <a:solidFill>
                  <a:schemeClr val="bg1">
                    <a:lumMod val="95000"/>
                  </a:schemeClr>
                </a:solidFill>
              </a:rPr>
              <a:t>direct share plans. Manage individual Account. Get real Time valuations and more. </a:t>
            </a:r>
          </a:p>
        </p:txBody>
      </p:sp>
      <p:sp>
        <p:nvSpPr>
          <p:cNvPr id="24" name="Rectangle 23">
            <a:extLst>
              <a:ext uri="{FF2B5EF4-FFF2-40B4-BE49-F238E27FC236}">
                <a16:creationId xmlns:a16="http://schemas.microsoft.com/office/drawing/2014/main" id="{99725E31-69FA-4C46-B75A-9AA1AC42BDB8}"/>
              </a:ext>
            </a:extLst>
          </p:cNvPr>
          <p:cNvSpPr/>
          <p:nvPr/>
        </p:nvSpPr>
        <p:spPr>
          <a:xfrm>
            <a:off x="415133" y="3059668"/>
            <a:ext cx="2524125" cy="2971800"/>
          </a:xfrm>
          <a:prstGeom prst="rect">
            <a:avLst/>
          </a:prstGeom>
          <a:solidFill>
            <a:schemeClr val="tx1"/>
          </a:solidFill>
          <a:ln w="25400">
            <a:gradFill>
              <a:gsLst>
                <a:gs pos="0">
                  <a:srgbClr val="EE3423"/>
                </a:gs>
                <a:gs pos="100000">
                  <a:srgbClr val="F5DD0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0" name="TextBox 29">
            <a:extLst>
              <a:ext uri="{FF2B5EF4-FFF2-40B4-BE49-F238E27FC236}">
                <a16:creationId xmlns:a16="http://schemas.microsoft.com/office/drawing/2014/main" id="{4E6FB266-D606-4385-AFE0-99596085D7BA}"/>
              </a:ext>
            </a:extLst>
          </p:cNvPr>
          <p:cNvSpPr txBox="1"/>
          <p:nvPr/>
        </p:nvSpPr>
        <p:spPr>
          <a:xfrm>
            <a:off x="491333" y="3776067"/>
            <a:ext cx="2371725" cy="307777"/>
          </a:xfrm>
          <a:prstGeom prst="rect">
            <a:avLst/>
          </a:prstGeom>
          <a:noFill/>
        </p:spPr>
        <p:txBody>
          <a:bodyPr wrap="square">
            <a:spAutoFit/>
          </a:bodyPr>
          <a:lstStyle/>
          <a:p>
            <a:r>
              <a:rPr lang="en-US" sz="1400" b="1" dirty="0">
                <a:solidFill>
                  <a:schemeClr val="bg1">
                    <a:lumMod val="95000"/>
                  </a:schemeClr>
                </a:solidFill>
              </a:rPr>
              <a:t>Finance Technologies</a:t>
            </a:r>
          </a:p>
        </p:txBody>
      </p:sp>
      <p:sp>
        <p:nvSpPr>
          <p:cNvPr id="34" name="TextBox 33">
            <a:extLst>
              <a:ext uri="{FF2B5EF4-FFF2-40B4-BE49-F238E27FC236}">
                <a16:creationId xmlns:a16="http://schemas.microsoft.com/office/drawing/2014/main" id="{EC99BF51-5FD8-4CFF-82FA-74F929185F1E}"/>
              </a:ext>
            </a:extLst>
          </p:cNvPr>
          <p:cNvSpPr txBox="1"/>
          <p:nvPr/>
        </p:nvSpPr>
        <p:spPr>
          <a:xfrm>
            <a:off x="491333" y="4177229"/>
            <a:ext cx="2242185" cy="1754326"/>
          </a:xfrm>
          <a:prstGeom prst="rect">
            <a:avLst/>
          </a:prstGeom>
          <a:noFill/>
        </p:spPr>
        <p:txBody>
          <a:bodyPr wrap="square">
            <a:spAutoFit/>
          </a:bodyPr>
          <a:lstStyle/>
          <a:p>
            <a:r>
              <a:rPr lang="en-US" sz="1200" dirty="0">
                <a:solidFill>
                  <a:schemeClr val="bg1">
                    <a:lumMod val="95000"/>
                  </a:schemeClr>
                </a:solidFill>
              </a:rPr>
              <a:t>Ride App, Inc has released Ride Debit Cards and Ride Credit cards in the U.S. </a:t>
            </a: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r>
              <a:rPr lang="en-US" sz="1200" dirty="0">
                <a:solidFill>
                  <a:schemeClr val="bg1">
                    <a:lumMod val="95000"/>
                  </a:schemeClr>
                </a:solidFill>
                <a:hlinkClick r:id="rId2"/>
              </a:rPr>
              <a:t>www.getridedebitcard.com</a:t>
            </a:r>
            <a:r>
              <a:rPr lang="en-US" sz="1200" dirty="0">
                <a:solidFill>
                  <a:schemeClr val="bg1">
                    <a:lumMod val="95000"/>
                  </a:schemeClr>
                </a:solidFill>
              </a:rPr>
              <a:t> </a:t>
            </a:r>
          </a:p>
        </p:txBody>
      </p:sp>
      <p:sp>
        <p:nvSpPr>
          <p:cNvPr id="37" name="Rectangle 36">
            <a:extLst>
              <a:ext uri="{FF2B5EF4-FFF2-40B4-BE49-F238E27FC236}">
                <a16:creationId xmlns:a16="http://schemas.microsoft.com/office/drawing/2014/main" id="{F7799FB7-5DED-4F42-B2A2-A12C9CE5E89D}"/>
              </a:ext>
            </a:extLst>
          </p:cNvPr>
          <p:cNvSpPr/>
          <p:nvPr/>
        </p:nvSpPr>
        <p:spPr>
          <a:xfrm>
            <a:off x="3361003" y="3059668"/>
            <a:ext cx="2524125" cy="2971800"/>
          </a:xfrm>
          <a:prstGeom prst="rect">
            <a:avLst/>
          </a:prstGeom>
          <a:solidFill>
            <a:schemeClr val="tx1"/>
          </a:solidFill>
          <a:ln w="25400">
            <a:gradFill>
              <a:gsLst>
                <a:gs pos="0">
                  <a:srgbClr val="EE3423"/>
                </a:gs>
                <a:gs pos="100000">
                  <a:srgbClr val="F5DD0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8" name="TextBox 37">
            <a:extLst>
              <a:ext uri="{FF2B5EF4-FFF2-40B4-BE49-F238E27FC236}">
                <a16:creationId xmlns:a16="http://schemas.microsoft.com/office/drawing/2014/main" id="{E81B4EB9-0A16-4AA1-B4A5-23666A94D76E}"/>
              </a:ext>
            </a:extLst>
          </p:cNvPr>
          <p:cNvSpPr txBox="1"/>
          <p:nvPr/>
        </p:nvSpPr>
        <p:spPr>
          <a:xfrm>
            <a:off x="3437203" y="3776067"/>
            <a:ext cx="2371725" cy="307777"/>
          </a:xfrm>
          <a:prstGeom prst="rect">
            <a:avLst/>
          </a:prstGeom>
          <a:noFill/>
        </p:spPr>
        <p:txBody>
          <a:bodyPr wrap="square">
            <a:spAutoFit/>
          </a:bodyPr>
          <a:lstStyle/>
          <a:p>
            <a:r>
              <a:rPr lang="en-US" sz="1400" b="1" dirty="0">
                <a:solidFill>
                  <a:schemeClr val="bg1">
                    <a:lumMod val="95000"/>
                  </a:schemeClr>
                </a:solidFill>
              </a:rPr>
              <a:t>Electric Scooters</a:t>
            </a:r>
          </a:p>
        </p:txBody>
      </p:sp>
      <p:sp>
        <p:nvSpPr>
          <p:cNvPr id="39" name="TextBox 38">
            <a:extLst>
              <a:ext uri="{FF2B5EF4-FFF2-40B4-BE49-F238E27FC236}">
                <a16:creationId xmlns:a16="http://schemas.microsoft.com/office/drawing/2014/main" id="{DD1FBC5B-EC12-4D79-8B02-3E6B80196C7D}"/>
              </a:ext>
            </a:extLst>
          </p:cNvPr>
          <p:cNvSpPr txBox="1"/>
          <p:nvPr/>
        </p:nvSpPr>
        <p:spPr>
          <a:xfrm>
            <a:off x="3437203" y="4177229"/>
            <a:ext cx="2242185" cy="1754326"/>
          </a:xfrm>
          <a:prstGeom prst="rect">
            <a:avLst/>
          </a:prstGeom>
          <a:noFill/>
        </p:spPr>
        <p:txBody>
          <a:bodyPr wrap="square">
            <a:spAutoFit/>
          </a:bodyPr>
          <a:lstStyle/>
          <a:p>
            <a:r>
              <a:rPr lang="en-US" sz="1200" dirty="0">
                <a:solidFill>
                  <a:schemeClr val="bg1">
                    <a:lumMod val="95000"/>
                  </a:schemeClr>
                </a:solidFill>
              </a:rPr>
              <a:t>We have currently developed Ride Scooter Version 1.6. </a:t>
            </a: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endParaRPr lang="en-US" sz="1200" dirty="0">
              <a:solidFill>
                <a:schemeClr val="bg1">
                  <a:lumMod val="95000"/>
                </a:schemeClr>
              </a:solidFill>
            </a:endParaRPr>
          </a:p>
          <a:p>
            <a:r>
              <a:rPr lang="en-US" sz="1200" dirty="0">
                <a:solidFill>
                  <a:schemeClr val="accent1"/>
                </a:solidFill>
                <a:hlinkClick r:id="rId3"/>
              </a:rPr>
              <a:t>www.ridewithusapp.com</a:t>
            </a:r>
            <a:r>
              <a:rPr lang="en-US" sz="1200" dirty="0">
                <a:solidFill>
                  <a:schemeClr val="accent1"/>
                </a:solidFill>
              </a:rPr>
              <a:t> </a:t>
            </a:r>
          </a:p>
        </p:txBody>
      </p:sp>
      <p:sp>
        <p:nvSpPr>
          <p:cNvPr id="41" name="Rectangle 40">
            <a:extLst>
              <a:ext uri="{FF2B5EF4-FFF2-40B4-BE49-F238E27FC236}">
                <a16:creationId xmlns:a16="http://schemas.microsoft.com/office/drawing/2014/main" id="{2B9B6CFB-E771-4B2E-A1AB-B8406E06D728}"/>
              </a:ext>
            </a:extLst>
          </p:cNvPr>
          <p:cNvSpPr/>
          <p:nvPr/>
        </p:nvSpPr>
        <p:spPr>
          <a:xfrm>
            <a:off x="6306873" y="3059668"/>
            <a:ext cx="2524125" cy="2971800"/>
          </a:xfrm>
          <a:prstGeom prst="rect">
            <a:avLst/>
          </a:prstGeom>
          <a:solidFill>
            <a:schemeClr val="tx1"/>
          </a:solidFill>
          <a:ln w="25400">
            <a:gradFill>
              <a:gsLst>
                <a:gs pos="0">
                  <a:srgbClr val="EE3423"/>
                </a:gs>
                <a:gs pos="100000">
                  <a:srgbClr val="F5DD0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2" name="TextBox 41">
            <a:extLst>
              <a:ext uri="{FF2B5EF4-FFF2-40B4-BE49-F238E27FC236}">
                <a16:creationId xmlns:a16="http://schemas.microsoft.com/office/drawing/2014/main" id="{3FFD07C9-63F5-459A-9879-6F8F46D8EEB9}"/>
              </a:ext>
            </a:extLst>
          </p:cNvPr>
          <p:cNvSpPr txBox="1"/>
          <p:nvPr/>
        </p:nvSpPr>
        <p:spPr>
          <a:xfrm>
            <a:off x="6383073" y="3776067"/>
            <a:ext cx="2371725" cy="307777"/>
          </a:xfrm>
          <a:prstGeom prst="rect">
            <a:avLst/>
          </a:prstGeom>
          <a:noFill/>
        </p:spPr>
        <p:txBody>
          <a:bodyPr wrap="square">
            <a:spAutoFit/>
          </a:bodyPr>
          <a:lstStyle/>
          <a:p>
            <a:r>
              <a:rPr lang="en-US" sz="1400" b="1" dirty="0">
                <a:solidFill>
                  <a:schemeClr val="bg1">
                    <a:lumMod val="95000"/>
                  </a:schemeClr>
                </a:solidFill>
              </a:rPr>
              <a:t>Electric Vehicles</a:t>
            </a:r>
          </a:p>
        </p:txBody>
      </p:sp>
      <p:sp>
        <p:nvSpPr>
          <p:cNvPr id="43" name="TextBox 42">
            <a:extLst>
              <a:ext uri="{FF2B5EF4-FFF2-40B4-BE49-F238E27FC236}">
                <a16:creationId xmlns:a16="http://schemas.microsoft.com/office/drawing/2014/main" id="{0CB64D6B-20A4-495A-B43E-1D34FE23DD28}"/>
              </a:ext>
            </a:extLst>
          </p:cNvPr>
          <p:cNvSpPr txBox="1"/>
          <p:nvPr/>
        </p:nvSpPr>
        <p:spPr>
          <a:xfrm>
            <a:off x="6383073" y="4177229"/>
            <a:ext cx="2242185" cy="1754326"/>
          </a:xfrm>
          <a:prstGeom prst="rect">
            <a:avLst/>
          </a:prstGeom>
          <a:noFill/>
        </p:spPr>
        <p:txBody>
          <a:bodyPr wrap="square">
            <a:spAutoFit/>
          </a:bodyPr>
          <a:lstStyle/>
          <a:p>
            <a:r>
              <a:rPr lang="en-US" sz="1200" dirty="0">
                <a:solidFill>
                  <a:schemeClr val="bg1">
                    <a:lumMod val="95000"/>
                  </a:schemeClr>
                </a:solidFill>
              </a:rPr>
              <a:t>We Are engaging in R&amp;D to release Ride. An Electric  Hybrid Vehicle, completely  built with ride technologies that we promise will change the game. </a:t>
            </a:r>
          </a:p>
          <a:p>
            <a:endParaRPr lang="en-US" sz="1200" dirty="0">
              <a:solidFill>
                <a:schemeClr val="bg1">
                  <a:lumMod val="95000"/>
                </a:schemeClr>
              </a:solidFill>
            </a:endParaRPr>
          </a:p>
          <a:p>
            <a:endParaRPr lang="en-US" sz="1200" dirty="0">
              <a:solidFill>
                <a:schemeClr val="bg1">
                  <a:lumMod val="95000"/>
                </a:schemeClr>
              </a:solidFill>
            </a:endParaRPr>
          </a:p>
          <a:p>
            <a:r>
              <a:rPr lang="en-US" sz="1200" dirty="0">
                <a:solidFill>
                  <a:schemeClr val="bg1">
                    <a:lumMod val="95000"/>
                  </a:schemeClr>
                </a:solidFill>
                <a:hlinkClick r:id="rId4"/>
              </a:rPr>
              <a:t>www.rideappincglobal.com</a:t>
            </a:r>
            <a:r>
              <a:rPr lang="en-US" sz="1200" dirty="0">
                <a:solidFill>
                  <a:schemeClr val="bg1">
                    <a:lumMod val="95000"/>
                  </a:schemeClr>
                </a:solidFill>
              </a:rPr>
              <a:t> </a:t>
            </a:r>
          </a:p>
        </p:txBody>
      </p:sp>
      <p:sp>
        <p:nvSpPr>
          <p:cNvPr id="45" name="Rectangle 44">
            <a:extLst>
              <a:ext uri="{FF2B5EF4-FFF2-40B4-BE49-F238E27FC236}">
                <a16:creationId xmlns:a16="http://schemas.microsoft.com/office/drawing/2014/main" id="{52914A15-E634-483D-B75D-497E259FF166}"/>
              </a:ext>
            </a:extLst>
          </p:cNvPr>
          <p:cNvSpPr/>
          <p:nvPr/>
        </p:nvSpPr>
        <p:spPr>
          <a:xfrm>
            <a:off x="9252742" y="3059668"/>
            <a:ext cx="2524125" cy="2971800"/>
          </a:xfrm>
          <a:prstGeom prst="rect">
            <a:avLst/>
          </a:prstGeom>
          <a:solidFill>
            <a:schemeClr val="tx1"/>
          </a:solidFill>
          <a:ln w="25400">
            <a:gradFill>
              <a:gsLst>
                <a:gs pos="0">
                  <a:srgbClr val="EE3423"/>
                </a:gs>
                <a:gs pos="100000">
                  <a:srgbClr val="F5DD0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46" name="TextBox 45">
            <a:extLst>
              <a:ext uri="{FF2B5EF4-FFF2-40B4-BE49-F238E27FC236}">
                <a16:creationId xmlns:a16="http://schemas.microsoft.com/office/drawing/2014/main" id="{C248A1A6-E438-45E0-BC33-5DB4DFA2B013}"/>
              </a:ext>
            </a:extLst>
          </p:cNvPr>
          <p:cNvSpPr txBox="1"/>
          <p:nvPr/>
        </p:nvSpPr>
        <p:spPr>
          <a:xfrm>
            <a:off x="9328942" y="3776067"/>
            <a:ext cx="2371725" cy="307777"/>
          </a:xfrm>
          <a:prstGeom prst="rect">
            <a:avLst/>
          </a:prstGeom>
          <a:noFill/>
        </p:spPr>
        <p:txBody>
          <a:bodyPr wrap="square">
            <a:spAutoFit/>
          </a:bodyPr>
          <a:lstStyle/>
          <a:p>
            <a:r>
              <a:rPr lang="en-US" sz="1400" b="1" dirty="0">
                <a:solidFill>
                  <a:schemeClr val="bg1">
                    <a:lumMod val="95000"/>
                  </a:schemeClr>
                </a:solidFill>
              </a:rPr>
              <a:t>Delivery Technologies</a:t>
            </a:r>
          </a:p>
        </p:txBody>
      </p:sp>
      <p:sp>
        <p:nvSpPr>
          <p:cNvPr id="47" name="TextBox 46">
            <a:extLst>
              <a:ext uri="{FF2B5EF4-FFF2-40B4-BE49-F238E27FC236}">
                <a16:creationId xmlns:a16="http://schemas.microsoft.com/office/drawing/2014/main" id="{51E549F2-55EA-4FE4-B73A-32233F42F218}"/>
              </a:ext>
            </a:extLst>
          </p:cNvPr>
          <p:cNvSpPr txBox="1"/>
          <p:nvPr/>
        </p:nvSpPr>
        <p:spPr>
          <a:xfrm>
            <a:off x="9328942" y="4177229"/>
            <a:ext cx="2242185" cy="1754326"/>
          </a:xfrm>
          <a:prstGeom prst="rect">
            <a:avLst/>
          </a:prstGeom>
          <a:noFill/>
        </p:spPr>
        <p:txBody>
          <a:bodyPr wrap="square">
            <a:spAutoFit/>
          </a:bodyPr>
          <a:lstStyle/>
          <a:p>
            <a:r>
              <a:rPr lang="en-US" sz="1200" dirty="0">
                <a:solidFill>
                  <a:schemeClr val="bg1">
                    <a:lumMod val="95000"/>
                  </a:schemeClr>
                </a:solidFill>
              </a:rPr>
              <a:t>Delivery Technologies are a key strategy to keep both Clients and Businesses engaged. Ride with us app will be releasing Delivery features in the following product cycles. </a:t>
            </a:r>
          </a:p>
          <a:p>
            <a:endParaRPr lang="en-US" sz="1200" dirty="0">
              <a:solidFill>
                <a:schemeClr val="bg1">
                  <a:lumMod val="95000"/>
                </a:schemeClr>
              </a:solidFill>
            </a:endParaRPr>
          </a:p>
          <a:p>
            <a:r>
              <a:rPr lang="en-US" sz="1200" dirty="0">
                <a:solidFill>
                  <a:schemeClr val="bg1">
                    <a:lumMod val="95000"/>
                  </a:schemeClr>
                </a:solidFill>
                <a:hlinkClick r:id="rId5"/>
              </a:rPr>
              <a:t>www.ridewithusdelivery.com</a:t>
            </a:r>
            <a:r>
              <a:rPr lang="en-US" sz="1200" dirty="0">
                <a:solidFill>
                  <a:schemeClr val="bg1">
                    <a:lumMod val="95000"/>
                  </a:schemeClr>
                </a:solidFill>
              </a:rPr>
              <a:t> </a:t>
            </a:r>
          </a:p>
        </p:txBody>
      </p:sp>
      <p:sp>
        <p:nvSpPr>
          <p:cNvPr id="52" name="Oval 51">
            <a:extLst>
              <a:ext uri="{FF2B5EF4-FFF2-40B4-BE49-F238E27FC236}">
                <a16:creationId xmlns:a16="http://schemas.microsoft.com/office/drawing/2014/main" id="{1F85C725-4B7F-4BB3-AE83-7F4900352D9F}"/>
              </a:ext>
            </a:extLst>
          </p:cNvPr>
          <p:cNvSpPr/>
          <p:nvPr/>
        </p:nvSpPr>
        <p:spPr>
          <a:xfrm>
            <a:off x="1401999" y="2784471"/>
            <a:ext cx="550393" cy="550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3" name="Oval 52">
            <a:extLst>
              <a:ext uri="{FF2B5EF4-FFF2-40B4-BE49-F238E27FC236}">
                <a16:creationId xmlns:a16="http://schemas.microsoft.com/office/drawing/2014/main" id="{26F66FEC-B433-4D4A-8845-91CABBA98F55}"/>
              </a:ext>
            </a:extLst>
          </p:cNvPr>
          <p:cNvSpPr/>
          <p:nvPr/>
        </p:nvSpPr>
        <p:spPr>
          <a:xfrm>
            <a:off x="4347868" y="2784471"/>
            <a:ext cx="550393" cy="550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4" name="Oval 53">
            <a:extLst>
              <a:ext uri="{FF2B5EF4-FFF2-40B4-BE49-F238E27FC236}">
                <a16:creationId xmlns:a16="http://schemas.microsoft.com/office/drawing/2014/main" id="{21CE7456-ABA5-401F-9C89-033C9C09AE4D}"/>
              </a:ext>
            </a:extLst>
          </p:cNvPr>
          <p:cNvSpPr/>
          <p:nvPr/>
        </p:nvSpPr>
        <p:spPr>
          <a:xfrm>
            <a:off x="7293738" y="2784471"/>
            <a:ext cx="550393" cy="550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5" name="Oval 54">
            <a:extLst>
              <a:ext uri="{FF2B5EF4-FFF2-40B4-BE49-F238E27FC236}">
                <a16:creationId xmlns:a16="http://schemas.microsoft.com/office/drawing/2014/main" id="{DF135B0E-6AE5-4E16-80D5-8456EE4ECB47}"/>
              </a:ext>
            </a:extLst>
          </p:cNvPr>
          <p:cNvSpPr/>
          <p:nvPr/>
        </p:nvSpPr>
        <p:spPr>
          <a:xfrm>
            <a:off x="10241415" y="2784471"/>
            <a:ext cx="550393" cy="550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48" name="Graphic 47">
            <a:extLst>
              <a:ext uri="{FF2B5EF4-FFF2-40B4-BE49-F238E27FC236}">
                <a16:creationId xmlns:a16="http://schemas.microsoft.com/office/drawing/2014/main" id="{FCDE41B2-6EDB-4C14-AD5B-C7F63977BA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1618" y="2909580"/>
            <a:ext cx="311154" cy="300174"/>
          </a:xfrm>
          <a:prstGeom prst="rect">
            <a:avLst/>
          </a:prstGeom>
        </p:spPr>
      </p:pic>
      <p:pic>
        <p:nvPicPr>
          <p:cNvPr id="49" name="Graphic 48">
            <a:extLst>
              <a:ext uri="{FF2B5EF4-FFF2-40B4-BE49-F238E27FC236}">
                <a16:creationId xmlns:a16="http://schemas.microsoft.com/office/drawing/2014/main" id="{81B713AE-B5FF-4091-A5FA-19392581FF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6384" y="2919459"/>
            <a:ext cx="333360" cy="280416"/>
          </a:xfrm>
          <a:prstGeom prst="rect">
            <a:avLst/>
          </a:prstGeom>
        </p:spPr>
      </p:pic>
      <p:pic>
        <p:nvPicPr>
          <p:cNvPr id="50" name="Graphic 49">
            <a:extLst>
              <a:ext uri="{FF2B5EF4-FFF2-40B4-BE49-F238E27FC236}">
                <a16:creationId xmlns:a16="http://schemas.microsoft.com/office/drawing/2014/main" id="{C7C5BA54-2E40-4711-A53B-31665174A4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23056" y="2909395"/>
            <a:ext cx="291756" cy="300544"/>
          </a:xfrm>
          <a:prstGeom prst="rect">
            <a:avLst/>
          </a:prstGeom>
        </p:spPr>
      </p:pic>
      <p:pic>
        <p:nvPicPr>
          <p:cNvPr id="51" name="Graphic 50">
            <a:extLst>
              <a:ext uri="{FF2B5EF4-FFF2-40B4-BE49-F238E27FC236}">
                <a16:creationId xmlns:a16="http://schemas.microsoft.com/office/drawing/2014/main" id="{C6ED2953-44F5-42BC-B006-B63ECF44B9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43410" y="2949634"/>
            <a:ext cx="346402" cy="220067"/>
          </a:xfrm>
          <a:prstGeom prst="rect">
            <a:avLst/>
          </a:prstGeom>
        </p:spPr>
      </p:pic>
    </p:spTree>
    <p:extLst>
      <p:ext uri="{BB962C8B-B14F-4D97-AF65-F5344CB8AC3E}">
        <p14:creationId xmlns:p14="http://schemas.microsoft.com/office/powerpoint/2010/main" val="365814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80D61-D481-4E3C-ABBD-5A5093E90B07}"/>
              </a:ext>
            </a:extLst>
          </p:cNvPr>
          <p:cNvSpPr txBox="1"/>
          <p:nvPr/>
        </p:nvSpPr>
        <p:spPr>
          <a:xfrm>
            <a:off x="3990975" y="623372"/>
            <a:ext cx="4210050" cy="523220"/>
          </a:xfrm>
          <a:prstGeom prst="rect">
            <a:avLst/>
          </a:prstGeom>
          <a:noFill/>
        </p:spPr>
        <p:txBody>
          <a:bodyPr wrap="square">
            <a:spAutoFit/>
          </a:bodyPr>
          <a:lstStyle/>
          <a:p>
            <a:pPr algn="ctr"/>
            <a:r>
              <a:rPr lang="en-US" sz="2800" dirty="0">
                <a:solidFill>
                  <a:schemeClr val="bg1"/>
                </a:solidFill>
                <a:latin typeface="+mj-lt"/>
              </a:rPr>
              <a:t>HOW IT </a:t>
            </a:r>
            <a:r>
              <a:rPr lang="en-US" sz="2800" dirty="0">
                <a:solidFill>
                  <a:srgbClr val="F5DD0B"/>
                </a:solidFill>
                <a:latin typeface="+mj-lt"/>
              </a:rPr>
              <a:t>WORKS</a:t>
            </a:r>
          </a:p>
        </p:txBody>
      </p:sp>
      <p:cxnSp>
        <p:nvCxnSpPr>
          <p:cNvPr id="3" name="Straight Connector 2">
            <a:extLst>
              <a:ext uri="{FF2B5EF4-FFF2-40B4-BE49-F238E27FC236}">
                <a16:creationId xmlns:a16="http://schemas.microsoft.com/office/drawing/2014/main" id="{EBF28DF5-EEC8-4A80-9548-EFCDF2E19BDD}"/>
              </a:ext>
            </a:extLst>
          </p:cNvPr>
          <p:cNvCxnSpPr>
            <a:cxnSpLocks/>
          </p:cNvCxnSpPr>
          <p:nvPr/>
        </p:nvCxnSpPr>
        <p:spPr>
          <a:xfrm>
            <a:off x="4819650" y="621269"/>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AF65DEE7-CA16-4873-9C0D-802E9A1918A6}"/>
              </a:ext>
            </a:extLst>
          </p:cNvPr>
          <p:cNvSpPr/>
          <p:nvPr/>
        </p:nvSpPr>
        <p:spPr>
          <a:xfrm>
            <a:off x="2954243" y="2886852"/>
            <a:ext cx="2242596" cy="1797161"/>
          </a:xfrm>
          <a:custGeom>
            <a:avLst/>
            <a:gdLst>
              <a:gd name="connsiteX0" fmla="*/ 0 w 2242596"/>
              <a:gd name="connsiteY0" fmla="*/ 1514947 h 1797161"/>
              <a:gd name="connsiteX1" fmla="*/ 1124682 w 2242596"/>
              <a:gd name="connsiteY1" fmla="*/ 1514947 h 1797161"/>
              <a:gd name="connsiteX2" fmla="*/ 1124682 w 2242596"/>
              <a:gd name="connsiteY2" fmla="*/ 1797162 h 1797161"/>
              <a:gd name="connsiteX3" fmla="*/ 2242597 w 2242596"/>
              <a:gd name="connsiteY3" fmla="*/ 898520 h 1797161"/>
              <a:gd name="connsiteX4" fmla="*/ 1124682 w 2242596"/>
              <a:gd name="connsiteY4" fmla="*/ 0 h 1797161"/>
              <a:gd name="connsiteX5" fmla="*/ 1124682 w 2242596"/>
              <a:gd name="connsiteY5" fmla="*/ 312694 h 1797161"/>
              <a:gd name="connsiteX6" fmla="*/ 0 w 2242596"/>
              <a:gd name="connsiteY6" fmla="*/ 312694 h 17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596" h="1797161">
                <a:moveTo>
                  <a:pt x="0" y="1514947"/>
                </a:moveTo>
                <a:lnTo>
                  <a:pt x="1124682" y="1514947"/>
                </a:lnTo>
                <a:lnTo>
                  <a:pt x="1124682" y="1797162"/>
                </a:lnTo>
                <a:lnTo>
                  <a:pt x="2242597" y="898520"/>
                </a:lnTo>
                <a:lnTo>
                  <a:pt x="1124682" y="0"/>
                </a:lnTo>
                <a:lnTo>
                  <a:pt x="1124682" y="312694"/>
                </a:lnTo>
                <a:lnTo>
                  <a:pt x="0" y="312694"/>
                </a:lnTo>
                <a:close/>
              </a:path>
            </a:pathLst>
          </a:custGeom>
          <a:noFill/>
          <a:ln w="30480" cap="flat">
            <a:gradFill>
              <a:gsLst>
                <a:gs pos="0">
                  <a:srgbClr val="EE3423"/>
                </a:gs>
                <a:gs pos="100000">
                  <a:srgbClr val="F5DD0B"/>
                </a:gs>
              </a:gsLst>
              <a:lin ang="5400000" scaled="1"/>
            </a:gradFill>
            <a:prstDash val="solid"/>
            <a:miter/>
          </a:ln>
        </p:spPr>
        <p:txBody>
          <a:bodyPr rtlCol="0" anchor="ctr"/>
          <a:lstStyle/>
          <a:p>
            <a:endParaRPr lang="en-PK"/>
          </a:p>
        </p:txBody>
      </p:sp>
      <p:sp>
        <p:nvSpPr>
          <p:cNvPr id="8" name="Freeform: Shape 7">
            <a:extLst>
              <a:ext uri="{FF2B5EF4-FFF2-40B4-BE49-F238E27FC236}">
                <a16:creationId xmlns:a16="http://schemas.microsoft.com/office/drawing/2014/main" id="{A889CB78-2633-4CF8-BB8A-913CEB4D82AC}"/>
              </a:ext>
            </a:extLst>
          </p:cNvPr>
          <p:cNvSpPr/>
          <p:nvPr/>
        </p:nvSpPr>
        <p:spPr>
          <a:xfrm>
            <a:off x="6995161" y="2886852"/>
            <a:ext cx="2242596" cy="1797161"/>
          </a:xfrm>
          <a:custGeom>
            <a:avLst/>
            <a:gdLst>
              <a:gd name="connsiteX0" fmla="*/ 0 w 2242596"/>
              <a:gd name="connsiteY0" fmla="*/ 1514947 h 1797161"/>
              <a:gd name="connsiteX1" fmla="*/ 1124682 w 2242596"/>
              <a:gd name="connsiteY1" fmla="*/ 1514947 h 1797161"/>
              <a:gd name="connsiteX2" fmla="*/ 1124682 w 2242596"/>
              <a:gd name="connsiteY2" fmla="*/ 1797162 h 1797161"/>
              <a:gd name="connsiteX3" fmla="*/ 2242597 w 2242596"/>
              <a:gd name="connsiteY3" fmla="*/ 898520 h 1797161"/>
              <a:gd name="connsiteX4" fmla="*/ 1124682 w 2242596"/>
              <a:gd name="connsiteY4" fmla="*/ 0 h 1797161"/>
              <a:gd name="connsiteX5" fmla="*/ 1124682 w 2242596"/>
              <a:gd name="connsiteY5" fmla="*/ 312694 h 1797161"/>
              <a:gd name="connsiteX6" fmla="*/ 0 w 2242596"/>
              <a:gd name="connsiteY6" fmla="*/ 312694 h 17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596" h="1797161">
                <a:moveTo>
                  <a:pt x="0" y="1514947"/>
                </a:moveTo>
                <a:lnTo>
                  <a:pt x="1124682" y="1514947"/>
                </a:lnTo>
                <a:lnTo>
                  <a:pt x="1124682" y="1797162"/>
                </a:lnTo>
                <a:lnTo>
                  <a:pt x="2242597" y="898520"/>
                </a:lnTo>
                <a:lnTo>
                  <a:pt x="1124682" y="0"/>
                </a:lnTo>
                <a:lnTo>
                  <a:pt x="1124682" y="312694"/>
                </a:lnTo>
                <a:lnTo>
                  <a:pt x="0" y="312694"/>
                </a:lnTo>
                <a:close/>
              </a:path>
            </a:pathLst>
          </a:custGeom>
          <a:noFill/>
          <a:ln w="30480" cap="flat">
            <a:gradFill>
              <a:gsLst>
                <a:gs pos="0">
                  <a:srgbClr val="EE3423"/>
                </a:gs>
                <a:gs pos="100000">
                  <a:srgbClr val="F5DD0B"/>
                </a:gs>
              </a:gsLst>
              <a:lin ang="5400000" scaled="1"/>
            </a:gradFill>
            <a:prstDash val="solid"/>
            <a:miter/>
          </a:ln>
        </p:spPr>
        <p:txBody>
          <a:bodyPr rtlCol="0" anchor="ctr"/>
          <a:lstStyle/>
          <a:p>
            <a:endParaRPr lang="en-PK"/>
          </a:p>
        </p:txBody>
      </p:sp>
      <p:sp>
        <p:nvSpPr>
          <p:cNvPr id="9" name="Freeform: Shape 8">
            <a:extLst>
              <a:ext uri="{FF2B5EF4-FFF2-40B4-BE49-F238E27FC236}">
                <a16:creationId xmlns:a16="http://schemas.microsoft.com/office/drawing/2014/main" id="{D20874F2-E175-40B6-B634-2FE6F2A5D9F3}"/>
              </a:ext>
            </a:extLst>
          </p:cNvPr>
          <p:cNvSpPr/>
          <p:nvPr/>
        </p:nvSpPr>
        <p:spPr>
          <a:xfrm>
            <a:off x="625930" y="2301880"/>
            <a:ext cx="2967106" cy="2967106"/>
          </a:xfrm>
          <a:custGeom>
            <a:avLst/>
            <a:gdLst>
              <a:gd name="connsiteX0" fmla="*/ 2967106 w 2967106"/>
              <a:gd name="connsiteY0" fmla="*/ 1483553 h 2967106"/>
              <a:gd name="connsiteX1" fmla="*/ 1483553 w 2967106"/>
              <a:gd name="connsiteY1" fmla="*/ 2967106 h 2967106"/>
              <a:gd name="connsiteX2" fmla="*/ 0 w 2967106"/>
              <a:gd name="connsiteY2" fmla="*/ 1483553 h 2967106"/>
              <a:gd name="connsiteX3" fmla="*/ 1483553 w 2967106"/>
              <a:gd name="connsiteY3" fmla="*/ 0 h 2967106"/>
              <a:gd name="connsiteX4" fmla="*/ 2967106 w 2967106"/>
              <a:gd name="connsiteY4" fmla="*/ 1483553 h 296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106" h="2967106">
                <a:moveTo>
                  <a:pt x="2967106" y="1483553"/>
                </a:moveTo>
                <a:cubicBezTo>
                  <a:pt x="2967106" y="2302897"/>
                  <a:pt x="2302897" y="2967106"/>
                  <a:pt x="1483553" y="2967106"/>
                </a:cubicBezTo>
                <a:cubicBezTo>
                  <a:pt x="664210" y="2967106"/>
                  <a:pt x="0" y="2302897"/>
                  <a:pt x="0" y="1483553"/>
                </a:cubicBezTo>
                <a:cubicBezTo>
                  <a:pt x="0" y="664210"/>
                  <a:pt x="664210" y="0"/>
                  <a:pt x="1483553" y="0"/>
                </a:cubicBezTo>
                <a:cubicBezTo>
                  <a:pt x="2302897" y="0"/>
                  <a:pt x="2967106" y="664210"/>
                  <a:pt x="2967106" y="1483553"/>
                </a:cubicBezTo>
                <a:close/>
              </a:path>
            </a:pathLst>
          </a:custGeom>
          <a:solidFill>
            <a:schemeClr val="tx1">
              <a:lumMod val="85000"/>
              <a:lumOff val="15000"/>
            </a:schemeClr>
          </a:solidFill>
          <a:ln w="3048" cap="flat">
            <a:noFill/>
            <a:prstDash val="solid"/>
            <a:miter/>
          </a:ln>
        </p:spPr>
        <p:txBody>
          <a:bodyPr rtlCol="0" anchor="ctr"/>
          <a:lstStyle/>
          <a:p>
            <a:endParaRPr lang="en-PK"/>
          </a:p>
        </p:txBody>
      </p:sp>
      <p:sp>
        <p:nvSpPr>
          <p:cNvPr id="11" name="Freeform: Shape 10">
            <a:extLst>
              <a:ext uri="{FF2B5EF4-FFF2-40B4-BE49-F238E27FC236}">
                <a16:creationId xmlns:a16="http://schemas.microsoft.com/office/drawing/2014/main" id="{1AB8CB5B-76BA-4A4D-A594-6E63DE08E2E6}"/>
              </a:ext>
            </a:extLst>
          </p:cNvPr>
          <p:cNvSpPr/>
          <p:nvPr/>
        </p:nvSpPr>
        <p:spPr>
          <a:xfrm>
            <a:off x="4724643" y="2301880"/>
            <a:ext cx="2967106" cy="2967106"/>
          </a:xfrm>
          <a:custGeom>
            <a:avLst/>
            <a:gdLst>
              <a:gd name="connsiteX0" fmla="*/ 2967106 w 2967106"/>
              <a:gd name="connsiteY0" fmla="*/ 1483553 h 2967106"/>
              <a:gd name="connsiteX1" fmla="*/ 1483553 w 2967106"/>
              <a:gd name="connsiteY1" fmla="*/ 2967106 h 2967106"/>
              <a:gd name="connsiteX2" fmla="*/ 0 w 2967106"/>
              <a:gd name="connsiteY2" fmla="*/ 1483553 h 2967106"/>
              <a:gd name="connsiteX3" fmla="*/ 1483553 w 2967106"/>
              <a:gd name="connsiteY3" fmla="*/ 0 h 2967106"/>
              <a:gd name="connsiteX4" fmla="*/ 2967106 w 2967106"/>
              <a:gd name="connsiteY4" fmla="*/ 1483553 h 296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106" h="2967106">
                <a:moveTo>
                  <a:pt x="2967106" y="1483553"/>
                </a:moveTo>
                <a:cubicBezTo>
                  <a:pt x="2967106" y="2302897"/>
                  <a:pt x="2302897" y="2967106"/>
                  <a:pt x="1483553" y="2967106"/>
                </a:cubicBezTo>
                <a:cubicBezTo>
                  <a:pt x="664209" y="2967106"/>
                  <a:pt x="0" y="2302897"/>
                  <a:pt x="0" y="1483553"/>
                </a:cubicBezTo>
                <a:cubicBezTo>
                  <a:pt x="0" y="664210"/>
                  <a:pt x="664210" y="0"/>
                  <a:pt x="1483553" y="0"/>
                </a:cubicBezTo>
                <a:cubicBezTo>
                  <a:pt x="2302897" y="0"/>
                  <a:pt x="2967106" y="664210"/>
                  <a:pt x="2967106" y="1483553"/>
                </a:cubicBezTo>
                <a:close/>
              </a:path>
            </a:pathLst>
          </a:custGeom>
          <a:solidFill>
            <a:schemeClr val="tx1">
              <a:lumMod val="85000"/>
              <a:lumOff val="15000"/>
            </a:schemeClr>
          </a:solidFill>
          <a:ln w="3048" cap="flat">
            <a:noFill/>
            <a:prstDash val="solid"/>
            <a:miter/>
          </a:ln>
        </p:spPr>
        <p:txBody>
          <a:bodyPr rtlCol="0" anchor="ctr"/>
          <a:lstStyle/>
          <a:p>
            <a:endParaRPr lang="en-PK"/>
          </a:p>
        </p:txBody>
      </p:sp>
      <p:sp>
        <p:nvSpPr>
          <p:cNvPr id="13" name="Freeform: Shape 12">
            <a:extLst>
              <a:ext uri="{FF2B5EF4-FFF2-40B4-BE49-F238E27FC236}">
                <a16:creationId xmlns:a16="http://schemas.microsoft.com/office/drawing/2014/main" id="{0AEC3C5B-9F94-4F7A-86DC-8EC69B48DEFE}"/>
              </a:ext>
            </a:extLst>
          </p:cNvPr>
          <p:cNvSpPr/>
          <p:nvPr/>
        </p:nvSpPr>
        <p:spPr>
          <a:xfrm>
            <a:off x="8710025" y="2301880"/>
            <a:ext cx="2967106" cy="2967106"/>
          </a:xfrm>
          <a:custGeom>
            <a:avLst/>
            <a:gdLst>
              <a:gd name="connsiteX0" fmla="*/ 2967106 w 2967106"/>
              <a:gd name="connsiteY0" fmla="*/ 1483553 h 2967106"/>
              <a:gd name="connsiteX1" fmla="*/ 1483553 w 2967106"/>
              <a:gd name="connsiteY1" fmla="*/ 2967106 h 2967106"/>
              <a:gd name="connsiteX2" fmla="*/ 0 w 2967106"/>
              <a:gd name="connsiteY2" fmla="*/ 1483553 h 2967106"/>
              <a:gd name="connsiteX3" fmla="*/ 1483553 w 2967106"/>
              <a:gd name="connsiteY3" fmla="*/ 0 h 2967106"/>
              <a:gd name="connsiteX4" fmla="*/ 2967106 w 2967106"/>
              <a:gd name="connsiteY4" fmla="*/ 1483553 h 296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106" h="2967106">
                <a:moveTo>
                  <a:pt x="2967106" y="1483553"/>
                </a:moveTo>
                <a:cubicBezTo>
                  <a:pt x="2967106" y="2302897"/>
                  <a:pt x="2302897" y="2967106"/>
                  <a:pt x="1483553" y="2967106"/>
                </a:cubicBezTo>
                <a:cubicBezTo>
                  <a:pt x="664210" y="2967106"/>
                  <a:pt x="0" y="2302897"/>
                  <a:pt x="0" y="1483553"/>
                </a:cubicBezTo>
                <a:cubicBezTo>
                  <a:pt x="0" y="664210"/>
                  <a:pt x="664210" y="0"/>
                  <a:pt x="1483553" y="0"/>
                </a:cubicBezTo>
                <a:cubicBezTo>
                  <a:pt x="2302897" y="0"/>
                  <a:pt x="2967106" y="664210"/>
                  <a:pt x="2967106" y="1483553"/>
                </a:cubicBezTo>
                <a:close/>
              </a:path>
            </a:pathLst>
          </a:custGeom>
          <a:solidFill>
            <a:schemeClr val="tx1">
              <a:lumMod val="85000"/>
              <a:lumOff val="15000"/>
            </a:schemeClr>
          </a:solidFill>
          <a:ln w="3048" cap="flat">
            <a:noFill/>
            <a:prstDash val="solid"/>
            <a:miter/>
          </a:ln>
        </p:spPr>
        <p:txBody>
          <a:bodyPr rtlCol="0" anchor="ctr"/>
          <a:lstStyle/>
          <a:p>
            <a:endParaRPr lang="en-PK"/>
          </a:p>
        </p:txBody>
      </p:sp>
      <p:sp>
        <p:nvSpPr>
          <p:cNvPr id="15" name="Freeform: Shape 14">
            <a:extLst>
              <a:ext uri="{FF2B5EF4-FFF2-40B4-BE49-F238E27FC236}">
                <a16:creationId xmlns:a16="http://schemas.microsoft.com/office/drawing/2014/main" id="{74EE4E1C-37D6-43BF-9C75-4A0648CB282D}"/>
              </a:ext>
            </a:extLst>
          </p:cNvPr>
          <p:cNvSpPr/>
          <p:nvPr/>
        </p:nvSpPr>
        <p:spPr>
          <a:xfrm>
            <a:off x="738463" y="2414412"/>
            <a:ext cx="2742041" cy="2742041"/>
          </a:xfrm>
          <a:custGeom>
            <a:avLst/>
            <a:gdLst>
              <a:gd name="connsiteX0" fmla="*/ 2627010 w 2742041"/>
              <a:gd name="connsiteY0" fmla="*/ 820979 h 2742041"/>
              <a:gd name="connsiteX1" fmla="*/ 1371021 w 2742041"/>
              <a:gd name="connsiteY1" fmla="*/ 0 h 2742041"/>
              <a:gd name="connsiteX2" fmla="*/ 1052474 w 2742041"/>
              <a:gd name="connsiteY2" fmla="*/ 37307 h 2742041"/>
              <a:gd name="connsiteX3" fmla="*/ 982401 w 2742041"/>
              <a:gd name="connsiteY3" fmla="*/ 55992 h 2742041"/>
              <a:gd name="connsiteX4" fmla="*/ 413096 w 2742041"/>
              <a:gd name="connsiteY4" fmla="*/ 390662 h 2742041"/>
              <a:gd name="connsiteX5" fmla="*/ 187178 w 2742041"/>
              <a:gd name="connsiteY5" fmla="*/ 679643 h 2742041"/>
              <a:gd name="connsiteX6" fmla="*/ 152187 w 2742041"/>
              <a:gd name="connsiteY6" fmla="*/ 743194 h 2742041"/>
              <a:gd name="connsiteX7" fmla="*/ 0 w 2742041"/>
              <a:gd name="connsiteY7" fmla="*/ 1371021 h 2742041"/>
              <a:gd name="connsiteX8" fmla="*/ 111008 w 2742041"/>
              <a:gd name="connsiteY8" fmla="*/ 1911828 h 2742041"/>
              <a:gd name="connsiteX9" fmla="*/ 413096 w 2742041"/>
              <a:gd name="connsiteY9" fmla="*/ 2351410 h 2742041"/>
              <a:gd name="connsiteX10" fmla="*/ 1371021 w 2742041"/>
              <a:gd name="connsiteY10" fmla="*/ 2742042 h 2742041"/>
              <a:gd name="connsiteX11" fmla="*/ 2626462 w 2742041"/>
              <a:gd name="connsiteY11" fmla="*/ 1922282 h 2742041"/>
              <a:gd name="connsiteX12" fmla="*/ 2742042 w 2742041"/>
              <a:gd name="connsiteY12" fmla="*/ 1370990 h 2742041"/>
              <a:gd name="connsiteX13" fmla="*/ 2627010 w 2742041"/>
              <a:gd name="connsiteY13" fmla="*/ 820979 h 2742041"/>
              <a:gd name="connsiteX14" fmla="*/ 2598542 w 2742041"/>
              <a:gd name="connsiteY14" fmla="*/ 1909999 h 2742041"/>
              <a:gd name="connsiteX15" fmla="*/ 1371021 w 2742041"/>
              <a:gd name="connsiteY15" fmla="*/ 2711562 h 2742041"/>
              <a:gd name="connsiteX16" fmla="*/ 434401 w 2742041"/>
              <a:gd name="connsiteY16" fmla="*/ 2329556 h 2742041"/>
              <a:gd name="connsiteX17" fmla="*/ 30480 w 2742041"/>
              <a:gd name="connsiteY17" fmla="*/ 1370990 h 2742041"/>
              <a:gd name="connsiteX18" fmla="*/ 77846 w 2742041"/>
              <a:gd name="connsiteY18" fmla="*/ 1015959 h 2742041"/>
              <a:gd name="connsiteX19" fmla="*/ 287244 w 2742041"/>
              <a:gd name="connsiteY19" fmla="*/ 967618 h 2742041"/>
              <a:gd name="connsiteX20" fmla="*/ 743590 w 2742041"/>
              <a:gd name="connsiteY20" fmla="*/ 1175370 h 2742041"/>
              <a:gd name="connsiteX21" fmla="*/ 1348618 w 2742041"/>
              <a:gd name="connsiteY21" fmla="*/ 573725 h 2742041"/>
              <a:gd name="connsiteX22" fmla="*/ 1238951 w 2742041"/>
              <a:gd name="connsiteY22" fmla="*/ 222900 h 2742041"/>
              <a:gd name="connsiteX23" fmla="*/ 1334933 w 2742041"/>
              <a:gd name="connsiteY23" fmla="*/ 30968 h 2742041"/>
              <a:gd name="connsiteX24" fmla="*/ 1371021 w 2742041"/>
              <a:gd name="connsiteY24" fmla="*/ 30480 h 2742041"/>
              <a:gd name="connsiteX25" fmla="*/ 2599091 w 2742041"/>
              <a:gd name="connsiteY25" fmla="*/ 833232 h 2742041"/>
              <a:gd name="connsiteX26" fmla="*/ 2711562 w 2742041"/>
              <a:gd name="connsiteY26" fmla="*/ 1370990 h 2742041"/>
              <a:gd name="connsiteX27" fmla="*/ 2598542 w 2742041"/>
              <a:gd name="connsiteY27" fmla="*/ 1909999 h 27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2041" h="2742041">
                <a:moveTo>
                  <a:pt x="2627010" y="820979"/>
                </a:moveTo>
                <a:cubicBezTo>
                  <a:pt x="2408012" y="322265"/>
                  <a:pt x="1915028" y="0"/>
                  <a:pt x="1371021" y="0"/>
                </a:cubicBezTo>
                <a:cubicBezTo>
                  <a:pt x="1263427" y="0"/>
                  <a:pt x="1156259" y="12558"/>
                  <a:pt x="1052474" y="37307"/>
                </a:cubicBezTo>
                <a:cubicBezTo>
                  <a:pt x="1029096" y="42885"/>
                  <a:pt x="1005535" y="49164"/>
                  <a:pt x="982401" y="55992"/>
                </a:cubicBezTo>
                <a:cubicBezTo>
                  <a:pt x="769651" y="118872"/>
                  <a:pt x="572811" y="234605"/>
                  <a:pt x="413096" y="390662"/>
                </a:cubicBezTo>
                <a:cubicBezTo>
                  <a:pt x="325100" y="476707"/>
                  <a:pt x="249113" y="573908"/>
                  <a:pt x="187178" y="679643"/>
                </a:cubicBezTo>
                <a:cubicBezTo>
                  <a:pt x="174955" y="700522"/>
                  <a:pt x="163159" y="721919"/>
                  <a:pt x="152187" y="743194"/>
                </a:cubicBezTo>
                <a:cubicBezTo>
                  <a:pt x="52639" y="935797"/>
                  <a:pt x="0" y="1152906"/>
                  <a:pt x="0" y="1371021"/>
                </a:cubicBezTo>
                <a:cubicBezTo>
                  <a:pt x="0" y="1558717"/>
                  <a:pt x="37338" y="1740652"/>
                  <a:pt x="111008" y="1911828"/>
                </a:cubicBezTo>
                <a:cubicBezTo>
                  <a:pt x="182149" y="2077121"/>
                  <a:pt x="283769" y="2225010"/>
                  <a:pt x="413096" y="2351410"/>
                </a:cubicBezTo>
                <a:cubicBezTo>
                  <a:pt x="670895" y="2603297"/>
                  <a:pt x="1011083" y="2742042"/>
                  <a:pt x="1371021" y="2742042"/>
                </a:cubicBezTo>
                <a:cubicBezTo>
                  <a:pt x="1914357" y="2742042"/>
                  <a:pt x="2407158" y="2420265"/>
                  <a:pt x="2626462" y="1922282"/>
                </a:cubicBezTo>
                <a:cubicBezTo>
                  <a:pt x="2703149" y="1748119"/>
                  <a:pt x="2742042" y="1562649"/>
                  <a:pt x="2742042" y="1370990"/>
                </a:cubicBezTo>
                <a:cubicBezTo>
                  <a:pt x="2742042" y="1179881"/>
                  <a:pt x="2703332" y="994837"/>
                  <a:pt x="2627010" y="820979"/>
                </a:cubicBezTo>
                <a:close/>
                <a:moveTo>
                  <a:pt x="2598542" y="1909999"/>
                </a:moveTo>
                <a:cubicBezTo>
                  <a:pt x="2384115" y="2396917"/>
                  <a:pt x="1902287" y="2711562"/>
                  <a:pt x="1371021" y="2711562"/>
                </a:cubicBezTo>
                <a:cubicBezTo>
                  <a:pt x="1019099" y="2711562"/>
                  <a:pt x="686471" y="2575895"/>
                  <a:pt x="434401" y="2329556"/>
                </a:cubicBezTo>
                <a:cubicBezTo>
                  <a:pt x="173949" y="2074987"/>
                  <a:pt x="30480" y="1734556"/>
                  <a:pt x="30480" y="1370990"/>
                </a:cubicBezTo>
                <a:cubicBezTo>
                  <a:pt x="30480" y="1249223"/>
                  <a:pt x="46360" y="1130534"/>
                  <a:pt x="77846" y="1015959"/>
                </a:cubicBezTo>
                <a:cubicBezTo>
                  <a:pt x="103632" y="922142"/>
                  <a:pt x="223327" y="894253"/>
                  <a:pt x="287244" y="967618"/>
                </a:cubicBezTo>
                <a:cubicBezTo>
                  <a:pt x="398191" y="1094933"/>
                  <a:pt x="561503" y="1175370"/>
                  <a:pt x="743590" y="1175370"/>
                </a:cubicBezTo>
                <a:cubicBezTo>
                  <a:pt x="1077346" y="1175370"/>
                  <a:pt x="1346789" y="907481"/>
                  <a:pt x="1348618" y="573725"/>
                </a:cubicBezTo>
                <a:cubicBezTo>
                  <a:pt x="1349319" y="443118"/>
                  <a:pt x="1308659" y="322082"/>
                  <a:pt x="1238951" y="222900"/>
                </a:cubicBezTo>
                <a:cubicBezTo>
                  <a:pt x="1183173" y="143530"/>
                  <a:pt x="1237976" y="33559"/>
                  <a:pt x="1334933" y="30968"/>
                </a:cubicBezTo>
                <a:cubicBezTo>
                  <a:pt x="1346942" y="30632"/>
                  <a:pt x="1358981" y="30480"/>
                  <a:pt x="1371021" y="30480"/>
                </a:cubicBezTo>
                <a:cubicBezTo>
                  <a:pt x="1902927" y="30480"/>
                  <a:pt x="2384969" y="345582"/>
                  <a:pt x="2599091" y="833232"/>
                </a:cubicBezTo>
                <a:cubicBezTo>
                  <a:pt x="2673706" y="1003188"/>
                  <a:pt x="2711562" y="1184118"/>
                  <a:pt x="2711562" y="1370990"/>
                </a:cubicBezTo>
                <a:cubicBezTo>
                  <a:pt x="2711562" y="1558381"/>
                  <a:pt x="2673553" y="1739737"/>
                  <a:pt x="2598542" y="1909999"/>
                </a:cubicBezTo>
                <a:close/>
              </a:path>
            </a:pathLst>
          </a:custGeom>
          <a:solidFill>
            <a:srgbClr val="F5DD0B"/>
          </a:solidFill>
          <a:ln w="3048" cap="flat">
            <a:noFill/>
            <a:prstDash val="solid"/>
            <a:miter/>
          </a:ln>
        </p:spPr>
        <p:txBody>
          <a:bodyPr rtlCol="0" anchor="ctr"/>
          <a:lstStyle/>
          <a:p>
            <a:endParaRPr lang="en-PK"/>
          </a:p>
        </p:txBody>
      </p:sp>
      <p:sp>
        <p:nvSpPr>
          <p:cNvPr id="16" name="Freeform: Shape 15">
            <a:extLst>
              <a:ext uri="{FF2B5EF4-FFF2-40B4-BE49-F238E27FC236}">
                <a16:creationId xmlns:a16="http://schemas.microsoft.com/office/drawing/2014/main" id="{0310AA39-333D-4EAC-AA99-2A424321769D}"/>
              </a:ext>
            </a:extLst>
          </p:cNvPr>
          <p:cNvSpPr/>
          <p:nvPr/>
        </p:nvSpPr>
        <p:spPr>
          <a:xfrm>
            <a:off x="4837176" y="2414412"/>
            <a:ext cx="2742011" cy="2742072"/>
          </a:xfrm>
          <a:custGeom>
            <a:avLst/>
            <a:gdLst>
              <a:gd name="connsiteX0" fmla="*/ 2627010 w 2742011"/>
              <a:gd name="connsiteY0" fmla="*/ 820979 h 2742072"/>
              <a:gd name="connsiteX1" fmla="*/ 1371021 w 2742011"/>
              <a:gd name="connsiteY1" fmla="*/ 0 h 2742072"/>
              <a:gd name="connsiteX2" fmla="*/ 1052475 w 2742011"/>
              <a:gd name="connsiteY2" fmla="*/ 37307 h 2742072"/>
              <a:gd name="connsiteX3" fmla="*/ 982401 w 2742011"/>
              <a:gd name="connsiteY3" fmla="*/ 55992 h 2742072"/>
              <a:gd name="connsiteX4" fmla="*/ 413096 w 2742011"/>
              <a:gd name="connsiteY4" fmla="*/ 390662 h 2742072"/>
              <a:gd name="connsiteX5" fmla="*/ 187178 w 2742011"/>
              <a:gd name="connsiteY5" fmla="*/ 679643 h 2742072"/>
              <a:gd name="connsiteX6" fmla="*/ 152187 w 2742011"/>
              <a:gd name="connsiteY6" fmla="*/ 743194 h 2742072"/>
              <a:gd name="connsiteX7" fmla="*/ 0 w 2742011"/>
              <a:gd name="connsiteY7" fmla="*/ 1371021 h 2742072"/>
              <a:gd name="connsiteX8" fmla="*/ 111008 w 2742011"/>
              <a:gd name="connsiteY8" fmla="*/ 1911828 h 2742072"/>
              <a:gd name="connsiteX9" fmla="*/ 413096 w 2742011"/>
              <a:gd name="connsiteY9" fmla="*/ 2351410 h 2742072"/>
              <a:gd name="connsiteX10" fmla="*/ 1370991 w 2742011"/>
              <a:gd name="connsiteY10" fmla="*/ 2742072 h 2742072"/>
              <a:gd name="connsiteX11" fmla="*/ 2626431 w 2742011"/>
              <a:gd name="connsiteY11" fmla="*/ 1922313 h 2742072"/>
              <a:gd name="connsiteX12" fmla="*/ 2742012 w 2742011"/>
              <a:gd name="connsiteY12" fmla="*/ 1371021 h 2742072"/>
              <a:gd name="connsiteX13" fmla="*/ 2627010 w 2742011"/>
              <a:gd name="connsiteY13" fmla="*/ 820979 h 2742072"/>
              <a:gd name="connsiteX14" fmla="*/ 2598542 w 2742011"/>
              <a:gd name="connsiteY14" fmla="*/ 1909999 h 2742072"/>
              <a:gd name="connsiteX15" fmla="*/ 1371021 w 2742011"/>
              <a:gd name="connsiteY15" fmla="*/ 2711562 h 2742072"/>
              <a:gd name="connsiteX16" fmla="*/ 434401 w 2742011"/>
              <a:gd name="connsiteY16" fmla="*/ 2329556 h 2742072"/>
              <a:gd name="connsiteX17" fmla="*/ 30480 w 2742011"/>
              <a:gd name="connsiteY17" fmla="*/ 1370990 h 2742072"/>
              <a:gd name="connsiteX18" fmla="*/ 77846 w 2742011"/>
              <a:gd name="connsiteY18" fmla="*/ 1015959 h 2742072"/>
              <a:gd name="connsiteX19" fmla="*/ 287244 w 2742011"/>
              <a:gd name="connsiteY19" fmla="*/ 967618 h 2742072"/>
              <a:gd name="connsiteX20" fmla="*/ 743559 w 2742011"/>
              <a:gd name="connsiteY20" fmla="*/ 1175370 h 2742072"/>
              <a:gd name="connsiteX21" fmla="*/ 1348588 w 2742011"/>
              <a:gd name="connsiteY21" fmla="*/ 573725 h 2742072"/>
              <a:gd name="connsiteX22" fmla="*/ 1238921 w 2742011"/>
              <a:gd name="connsiteY22" fmla="*/ 222900 h 2742072"/>
              <a:gd name="connsiteX23" fmla="*/ 1334902 w 2742011"/>
              <a:gd name="connsiteY23" fmla="*/ 30968 h 2742072"/>
              <a:gd name="connsiteX24" fmla="*/ 1370991 w 2742011"/>
              <a:gd name="connsiteY24" fmla="*/ 30480 h 2742072"/>
              <a:gd name="connsiteX25" fmla="*/ 2599060 w 2742011"/>
              <a:gd name="connsiteY25" fmla="*/ 833232 h 2742072"/>
              <a:gd name="connsiteX26" fmla="*/ 2711532 w 2742011"/>
              <a:gd name="connsiteY26" fmla="*/ 1370990 h 2742072"/>
              <a:gd name="connsiteX27" fmla="*/ 2598542 w 2742011"/>
              <a:gd name="connsiteY27" fmla="*/ 1909999 h 274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2011" h="2742072">
                <a:moveTo>
                  <a:pt x="2627010" y="820979"/>
                </a:moveTo>
                <a:cubicBezTo>
                  <a:pt x="2408012" y="322265"/>
                  <a:pt x="1915028" y="0"/>
                  <a:pt x="1371021" y="0"/>
                </a:cubicBezTo>
                <a:cubicBezTo>
                  <a:pt x="1263427" y="0"/>
                  <a:pt x="1156259" y="12558"/>
                  <a:pt x="1052475" y="37307"/>
                </a:cubicBezTo>
                <a:cubicBezTo>
                  <a:pt x="1029096" y="42885"/>
                  <a:pt x="1005535" y="49164"/>
                  <a:pt x="982401" y="55992"/>
                </a:cubicBezTo>
                <a:cubicBezTo>
                  <a:pt x="769651" y="118872"/>
                  <a:pt x="572811" y="234605"/>
                  <a:pt x="413096" y="390662"/>
                </a:cubicBezTo>
                <a:cubicBezTo>
                  <a:pt x="325100" y="476707"/>
                  <a:pt x="249113" y="573908"/>
                  <a:pt x="187178" y="679643"/>
                </a:cubicBezTo>
                <a:cubicBezTo>
                  <a:pt x="174955" y="700522"/>
                  <a:pt x="163160" y="721919"/>
                  <a:pt x="152187" y="743194"/>
                </a:cubicBezTo>
                <a:cubicBezTo>
                  <a:pt x="52639" y="935797"/>
                  <a:pt x="0" y="1152906"/>
                  <a:pt x="0" y="1371021"/>
                </a:cubicBezTo>
                <a:cubicBezTo>
                  <a:pt x="0" y="1558717"/>
                  <a:pt x="37338" y="1740652"/>
                  <a:pt x="111008" y="1911828"/>
                </a:cubicBezTo>
                <a:cubicBezTo>
                  <a:pt x="182149" y="2077121"/>
                  <a:pt x="283769" y="2225010"/>
                  <a:pt x="413096" y="2351410"/>
                </a:cubicBezTo>
                <a:cubicBezTo>
                  <a:pt x="670865" y="2603327"/>
                  <a:pt x="1011083" y="2742072"/>
                  <a:pt x="1370991" y="2742072"/>
                </a:cubicBezTo>
                <a:cubicBezTo>
                  <a:pt x="1914327" y="2742072"/>
                  <a:pt x="2407128" y="2420295"/>
                  <a:pt x="2626431" y="1922313"/>
                </a:cubicBezTo>
                <a:cubicBezTo>
                  <a:pt x="2703119" y="1748180"/>
                  <a:pt x="2742012" y="1562679"/>
                  <a:pt x="2742012" y="1371021"/>
                </a:cubicBezTo>
                <a:cubicBezTo>
                  <a:pt x="2742042" y="1179881"/>
                  <a:pt x="2703332" y="994837"/>
                  <a:pt x="2627010" y="820979"/>
                </a:cubicBezTo>
                <a:close/>
                <a:moveTo>
                  <a:pt x="2598542" y="1909999"/>
                </a:moveTo>
                <a:cubicBezTo>
                  <a:pt x="2384115" y="2396947"/>
                  <a:pt x="1902288" y="2711562"/>
                  <a:pt x="1371021" y="2711562"/>
                </a:cubicBezTo>
                <a:cubicBezTo>
                  <a:pt x="1019099" y="2711562"/>
                  <a:pt x="686471" y="2575895"/>
                  <a:pt x="434401" y="2329556"/>
                </a:cubicBezTo>
                <a:cubicBezTo>
                  <a:pt x="173949" y="2074987"/>
                  <a:pt x="30480" y="1734556"/>
                  <a:pt x="30480" y="1370990"/>
                </a:cubicBezTo>
                <a:cubicBezTo>
                  <a:pt x="30480" y="1249223"/>
                  <a:pt x="46360" y="1130534"/>
                  <a:pt x="77846" y="1015959"/>
                </a:cubicBezTo>
                <a:cubicBezTo>
                  <a:pt x="103632" y="922142"/>
                  <a:pt x="223327" y="894253"/>
                  <a:pt x="287244" y="967618"/>
                </a:cubicBezTo>
                <a:cubicBezTo>
                  <a:pt x="398160" y="1094903"/>
                  <a:pt x="561441" y="1175370"/>
                  <a:pt x="743559" y="1175370"/>
                </a:cubicBezTo>
                <a:cubicBezTo>
                  <a:pt x="1077316" y="1175370"/>
                  <a:pt x="1346759" y="907481"/>
                  <a:pt x="1348588" y="573725"/>
                </a:cubicBezTo>
                <a:cubicBezTo>
                  <a:pt x="1349289" y="443118"/>
                  <a:pt x="1308628" y="322082"/>
                  <a:pt x="1238921" y="222900"/>
                </a:cubicBezTo>
                <a:cubicBezTo>
                  <a:pt x="1183142" y="143530"/>
                  <a:pt x="1237945" y="33559"/>
                  <a:pt x="1334902" y="30968"/>
                </a:cubicBezTo>
                <a:cubicBezTo>
                  <a:pt x="1346911" y="30632"/>
                  <a:pt x="1358951" y="30480"/>
                  <a:pt x="1370991" y="30480"/>
                </a:cubicBezTo>
                <a:cubicBezTo>
                  <a:pt x="1902897" y="30480"/>
                  <a:pt x="2384938" y="345582"/>
                  <a:pt x="2599060" y="833232"/>
                </a:cubicBezTo>
                <a:cubicBezTo>
                  <a:pt x="2673675" y="1003188"/>
                  <a:pt x="2711532" y="1184118"/>
                  <a:pt x="2711532" y="1370990"/>
                </a:cubicBezTo>
                <a:cubicBezTo>
                  <a:pt x="2711562" y="1558381"/>
                  <a:pt x="2673553" y="1739737"/>
                  <a:pt x="2598542" y="1909999"/>
                </a:cubicBezTo>
                <a:close/>
              </a:path>
            </a:pathLst>
          </a:custGeom>
          <a:solidFill>
            <a:srgbClr val="EE3423"/>
          </a:solidFill>
          <a:ln w="3048" cap="flat">
            <a:noFill/>
            <a:prstDash val="solid"/>
            <a:miter/>
          </a:ln>
        </p:spPr>
        <p:txBody>
          <a:bodyPr rtlCol="0" anchor="ctr"/>
          <a:lstStyle/>
          <a:p>
            <a:endParaRPr lang="en-PK"/>
          </a:p>
        </p:txBody>
      </p:sp>
      <p:sp>
        <p:nvSpPr>
          <p:cNvPr id="17" name="Freeform: Shape 16">
            <a:extLst>
              <a:ext uri="{FF2B5EF4-FFF2-40B4-BE49-F238E27FC236}">
                <a16:creationId xmlns:a16="http://schemas.microsoft.com/office/drawing/2014/main" id="{5291758F-54B0-4206-BB76-50BB04FE3859}"/>
              </a:ext>
            </a:extLst>
          </p:cNvPr>
          <p:cNvSpPr/>
          <p:nvPr/>
        </p:nvSpPr>
        <p:spPr>
          <a:xfrm>
            <a:off x="8810366" y="2426604"/>
            <a:ext cx="2742042" cy="2742072"/>
          </a:xfrm>
          <a:custGeom>
            <a:avLst/>
            <a:gdLst>
              <a:gd name="connsiteX0" fmla="*/ 2627010 w 2742042"/>
              <a:gd name="connsiteY0" fmla="*/ 820979 h 2742072"/>
              <a:gd name="connsiteX1" fmla="*/ 1371021 w 2742042"/>
              <a:gd name="connsiteY1" fmla="*/ 0 h 2742072"/>
              <a:gd name="connsiteX2" fmla="*/ 1076005 w 2742042"/>
              <a:gd name="connsiteY2" fmla="*/ 31913 h 2742072"/>
              <a:gd name="connsiteX3" fmla="*/ 982401 w 2742042"/>
              <a:gd name="connsiteY3" fmla="*/ 55992 h 2742072"/>
              <a:gd name="connsiteX4" fmla="*/ 413096 w 2742042"/>
              <a:gd name="connsiteY4" fmla="*/ 390662 h 2742072"/>
              <a:gd name="connsiteX5" fmla="*/ 187177 w 2742042"/>
              <a:gd name="connsiteY5" fmla="*/ 679643 h 2742072"/>
              <a:gd name="connsiteX6" fmla="*/ 162398 w 2742042"/>
              <a:gd name="connsiteY6" fmla="*/ 723839 h 2742072"/>
              <a:gd name="connsiteX7" fmla="*/ 0 w 2742042"/>
              <a:gd name="connsiteY7" fmla="*/ 1371021 h 2742072"/>
              <a:gd name="connsiteX8" fmla="*/ 111008 w 2742042"/>
              <a:gd name="connsiteY8" fmla="*/ 1911828 h 2742072"/>
              <a:gd name="connsiteX9" fmla="*/ 413096 w 2742042"/>
              <a:gd name="connsiteY9" fmla="*/ 2351410 h 2742072"/>
              <a:gd name="connsiteX10" fmla="*/ 1371021 w 2742042"/>
              <a:gd name="connsiteY10" fmla="*/ 2742072 h 2742072"/>
              <a:gd name="connsiteX11" fmla="*/ 2626462 w 2742042"/>
              <a:gd name="connsiteY11" fmla="*/ 1922313 h 2742072"/>
              <a:gd name="connsiteX12" fmla="*/ 2742042 w 2742042"/>
              <a:gd name="connsiteY12" fmla="*/ 1371021 h 2742072"/>
              <a:gd name="connsiteX13" fmla="*/ 2627010 w 2742042"/>
              <a:gd name="connsiteY13" fmla="*/ 820979 h 2742072"/>
              <a:gd name="connsiteX14" fmla="*/ 2598542 w 2742042"/>
              <a:gd name="connsiteY14" fmla="*/ 1909999 h 2742072"/>
              <a:gd name="connsiteX15" fmla="*/ 1371021 w 2742042"/>
              <a:gd name="connsiteY15" fmla="*/ 2711562 h 2742072"/>
              <a:gd name="connsiteX16" fmla="*/ 434401 w 2742042"/>
              <a:gd name="connsiteY16" fmla="*/ 2329556 h 2742072"/>
              <a:gd name="connsiteX17" fmla="*/ 30480 w 2742042"/>
              <a:gd name="connsiteY17" fmla="*/ 1370990 h 2742072"/>
              <a:gd name="connsiteX18" fmla="*/ 84429 w 2742042"/>
              <a:gd name="connsiteY18" fmla="*/ 994593 h 2742072"/>
              <a:gd name="connsiteX19" fmla="*/ 294040 w 2742042"/>
              <a:gd name="connsiteY19" fmla="*/ 949147 h 2742072"/>
              <a:gd name="connsiteX20" fmla="*/ 754776 w 2742042"/>
              <a:gd name="connsiteY20" fmla="*/ 1163178 h 2742072"/>
              <a:gd name="connsiteX21" fmla="*/ 1360780 w 2742042"/>
              <a:gd name="connsiteY21" fmla="*/ 558150 h 2742072"/>
              <a:gd name="connsiteX22" fmla="*/ 1258123 w 2742042"/>
              <a:gd name="connsiteY22" fmla="*/ 220889 h 2742072"/>
              <a:gd name="connsiteX23" fmla="*/ 1358220 w 2742042"/>
              <a:gd name="connsiteY23" fmla="*/ 30541 h 2742072"/>
              <a:gd name="connsiteX24" fmla="*/ 1370991 w 2742042"/>
              <a:gd name="connsiteY24" fmla="*/ 30480 h 2742072"/>
              <a:gd name="connsiteX25" fmla="*/ 2599060 w 2742042"/>
              <a:gd name="connsiteY25" fmla="*/ 833232 h 2742072"/>
              <a:gd name="connsiteX26" fmla="*/ 2711532 w 2742042"/>
              <a:gd name="connsiteY26" fmla="*/ 1370990 h 2742072"/>
              <a:gd name="connsiteX27" fmla="*/ 2598542 w 2742042"/>
              <a:gd name="connsiteY27" fmla="*/ 1909999 h 274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2042" h="2742072">
                <a:moveTo>
                  <a:pt x="2627010" y="820979"/>
                </a:moveTo>
                <a:cubicBezTo>
                  <a:pt x="2408012" y="322265"/>
                  <a:pt x="1915028" y="0"/>
                  <a:pt x="1371021" y="0"/>
                </a:cubicBezTo>
                <a:cubicBezTo>
                  <a:pt x="1271534" y="0"/>
                  <a:pt x="1172292" y="10729"/>
                  <a:pt x="1076005" y="31913"/>
                </a:cubicBezTo>
                <a:cubicBezTo>
                  <a:pt x="1044306" y="38893"/>
                  <a:pt x="1012790" y="47000"/>
                  <a:pt x="982401" y="55992"/>
                </a:cubicBezTo>
                <a:cubicBezTo>
                  <a:pt x="769651" y="118872"/>
                  <a:pt x="572810" y="234605"/>
                  <a:pt x="413096" y="390662"/>
                </a:cubicBezTo>
                <a:cubicBezTo>
                  <a:pt x="325099" y="476707"/>
                  <a:pt x="249113" y="573908"/>
                  <a:pt x="187177" y="679643"/>
                </a:cubicBezTo>
                <a:cubicBezTo>
                  <a:pt x="178704" y="694091"/>
                  <a:pt x="170352" y="708965"/>
                  <a:pt x="162398" y="723839"/>
                </a:cubicBezTo>
                <a:cubicBezTo>
                  <a:pt x="56174" y="921532"/>
                  <a:pt x="0" y="1145347"/>
                  <a:pt x="0" y="1371021"/>
                </a:cubicBezTo>
                <a:cubicBezTo>
                  <a:pt x="0" y="1558717"/>
                  <a:pt x="37338" y="1740652"/>
                  <a:pt x="111008" y="1911828"/>
                </a:cubicBezTo>
                <a:cubicBezTo>
                  <a:pt x="182149" y="2077121"/>
                  <a:pt x="283769" y="2225010"/>
                  <a:pt x="413096" y="2351410"/>
                </a:cubicBezTo>
                <a:cubicBezTo>
                  <a:pt x="670865" y="2603327"/>
                  <a:pt x="1011083" y="2742072"/>
                  <a:pt x="1371021" y="2742072"/>
                </a:cubicBezTo>
                <a:cubicBezTo>
                  <a:pt x="1914358" y="2742072"/>
                  <a:pt x="2407158" y="2420295"/>
                  <a:pt x="2626462" y="1922313"/>
                </a:cubicBezTo>
                <a:cubicBezTo>
                  <a:pt x="2703150" y="1748180"/>
                  <a:pt x="2742042" y="1562679"/>
                  <a:pt x="2742042" y="1371021"/>
                </a:cubicBezTo>
                <a:cubicBezTo>
                  <a:pt x="2742042" y="1179881"/>
                  <a:pt x="2703332" y="994837"/>
                  <a:pt x="2627010" y="820979"/>
                </a:cubicBezTo>
                <a:close/>
                <a:moveTo>
                  <a:pt x="2598542" y="1909999"/>
                </a:moveTo>
                <a:cubicBezTo>
                  <a:pt x="2384115" y="2396947"/>
                  <a:pt x="1902288" y="2711562"/>
                  <a:pt x="1371021" y="2711562"/>
                </a:cubicBezTo>
                <a:cubicBezTo>
                  <a:pt x="1019099" y="2711562"/>
                  <a:pt x="686471" y="2575895"/>
                  <a:pt x="434401" y="2329556"/>
                </a:cubicBezTo>
                <a:cubicBezTo>
                  <a:pt x="173950" y="2074987"/>
                  <a:pt x="30480" y="1734556"/>
                  <a:pt x="30480" y="1370990"/>
                </a:cubicBezTo>
                <a:cubicBezTo>
                  <a:pt x="30480" y="1243371"/>
                  <a:pt x="48860" y="1116391"/>
                  <a:pt x="84429" y="994593"/>
                </a:cubicBezTo>
                <a:cubicBezTo>
                  <a:pt x="111588" y="901598"/>
                  <a:pt x="231404" y="875233"/>
                  <a:pt x="294040" y="949147"/>
                </a:cubicBezTo>
                <a:cubicBezTo>
                  <a:pt x="404805" y="1079845"/>
                  <a:pt x="570098" y="1162903"/>
                  <a:pt x="754776" y="1163178"/>
                </a:cubicBezTo>
                <a:cubicBezTo>
                  <a:pt x="1088228" y="1163696"/>
                  <a:pt x="1360780" y="891601"/>
                  <a:pt x="1360780" y="558150"/>
                </a:cubicBezTo>
                <a:cubicBezTo>
                  <a:pt x="1360780" y="433273"/>
                  <a:pt x="1322954" y="317266"/>
                  <a:pt x="1258123" y="220889"/>
                </a:cubicBezTo>
                <a:cubicBezTo>
                  <a:pt x="1203716" y="140025"/>
                  <a:pt x="1260774" y="31455"/>
                  <a:pt x="1358220" y="30541"/>
                </a:cubicBezTo>
                <a:cubicBezTo>
                  <a:pt x="1362487" y="30511"/>
                  <a:pt x="1366723" y="30480"/>
                  <a:pt x="1370991" y="30480"/>
                </a:cubicBezTo>
                <a:cubicBezTo>
                  <a:pt x="1902897" y="30480"/>
                  <a:pt x="2384938" y="345582"/>
                  <a:pt x="2599060" y="833232"/>
                </a:cubicBezTo>
                <a:cubicBezTo>
                  <a:pt x="2673675" y="1003188"/>
                  <a:pt x="2711532" y="1184118"/>
                  <a:pt x="2711532" y="1370990"/>
                </a:cubicBezTo>
                <a:cubicBezTo>
                  <a:pt x="2711562" y="1558381"/>
                  <a:pt x="2673553" y="1739737"/>
                  <a:pt x="2598542" y="1909999"/>
                </a:cubicBezTo>
                <a:close/>
              </a:path>
            </a:pathLst>
          </a:custGeom>
          <a:solidFill>
            <a:srgbClr val="F5DD0B"/>
          </a:solidFill>
          <a:ln w="3048" cap="flat">
            <a:noFill/>
            <a:prstDash val="solid"/>
            <a:miter/>
          </a:ln>
        </p:spPr>
        <p:txBody>
          <a:bodyPr rtlCol="0" anchor="ctr"/>
          <a:lstStyle/>
          <a:p>
            <a:endParaRPr lang="en-PK"/>
          </a:p>
        </p:txBody>
      </p:sp>
      <p:sp>
        <p:nvSpPr>
          <p:cNvPr id="21" name="TextBox 20">
            <a:extLst>
              <a:ext uri="{FF2B5EF4-FFF2-40B4-BE49-F238E27FC236}">
                <a16:creationId xmlns:a16="http://schemas.microsoft.com/office/drawing/2014/main" id="{91E7E483-3D10-4181-86DA-94BD1E17FD6D}"/>
              </a:ext>
            </a:extLst>
          </p:cNvPr>
          <p:cNvSpPr txBox="1"/>
          <p:nvPr/>
        </p:nvSpPr>
        <p:spPr>
          <a:xfrm>
            <a:off x="1327428" y="3770783"/>
            <a:ext cx="1564111" cy="646331"/>
          </a:xfrm>
          <a:prstGeom prst="rect">
            <a:avLst/>
          </a:prstGeom>
          <a:noFill/>
        </p:spPr>
        <p:txBody>
          <a:bodyPr wrap="square">
            <a:spAutoFit/>
          </a:bodyPr>
          <a:lstStyle/>
          <a:p>
            <a:pPr algn="ctr"/>
            <a:r>
              <a:rPr lang="en-US" b="1" dirty="0">
                <a:solidFill>
                  <a:schemeClr val="bg1"/>
                </a:solidFill>
              </a:rPr>
              <a:t>Target Markets</a:t>
            </a:r>
          </a:p>
        </p:txBody>
      </p:sp>
      <p:sp>
        <p:nvSpPr>
          <p:cNvPr id="22" name="TextBox 21">
            <a:extLst>
              <a:ext uri="{FF2B5EF4-FFF2-40B4-BE49-F238E27FC236}">
                <a16:creationId xmlns:a16="http://schemas.microsoft.com/office/drawing/2014/main" id="{0055668C-8812-493D-9025-FF7FC7F83F11}"/>
              </a:ext>
            </a:extLst>
          </p:cNvPr>
          <p:cNvSpPr txBox="1"/>
          <p:nvPr/>
        </p:nvSpPr>
        <p:spPr>
          <a:xfrm>
            <a:off x="5426141" y="3770783"/>
            <a:ext cx="1564111" cy="646331"/>
          </a:xfrm>
          <a:prstGeom prst="rect">
            <a:avLst/>
          </a:prstGeom>
          <a:noFill/>
        </p:spPr>
        <p:txBody>
          <a:bodyPr wrap="square">
            <a:spAutoFit/>
          </a:bodyPr>
          <a:lstStyle/>
          <a:p>
            <a:pPr algn="ctr"/>
            <a:r>
              <a:rPr lang="en-US" b="1" dirty="0">
                <a:solidFill>
                  <a:schemeClr val="bg1"/>
                </a:solidFill>
              </a:rPr>
              <a:t>Buy </a:t>
            </a:r>
          </a:p>
          <a:p>
            <a:pPr algn="ctr"/>
            <a:r>
              <a:rPr lang="en-US" b="1" dirty="0">
                <a:solidFill>
                  <a:schemeClr val="bg1"/>
                </a:solidFill>
              </a:rPr>
              <a:t>Shares</a:t>
            </a:r>
          </a:p>
        </p:txBody>
      </p:sp>
      <p:sp>
        <p:nvSpPr>
          <p:cNvPr id="23" name="TextBox 22">
            <a:extLst>
              <a:ext uri="{FF2B5EF4-FFF2-40B4-BE49-F238E27FC236}">
                <a16:creationId xmlns:a16="http://schemas.microsoft.com/office/drawing/2014/main" id="{0F8F7F23-3CC2-47AD-8D03-F4582D7EA68A}"/>
              </a:ext>
            </a:extLst>
          </p:cNvPr>
          <p:cNvSpPr txBox="1"/>
          <p:nvPr/>
        </p:nvSpPr>
        <p:spPr>
          <a:xfrm>
            <a:off x="9215089" y="3770783"/>
            <a:ext cx="1956980" cy="646331"/>
          </a:xfrm>
          <a:prstGeom prst="rect">
            <a:avLst/>
          </a:prstGeom>
          <a:noFill/>
        </p:spPr>
        <p:txBody>
          <a:bodyPr wrap="square">
            <a:spAutoFit/>
          </a:bodyPr>
          <a:lstStyle/>
          <a:p>
            <a:pPr algn="ctr"/>
            <a:r>
              <a:rPr lang="en-US" b="1" dirty="0">
                <a:solidFill>
                  <a:schemeClr val="bg1"/>
                </a:solidFill>
              </a:rPr>
              <a:t>Money </a:t>
            </a:r>
          </a:p>
          <a:p>
            <a:pPr algn="ctr"/>
            <a:r>
              <a:rPr lang="en-US" b="1" dirty="0">
                <a:solidFill>
                  <a:schemeClr val="bg1"/>
                </a:solidFill>
              </a:rPr>
              <a:t>Growth</a:t>
            </a:r>
          </a:p>
        </p:txBody>
      </p:sp>
      <p:pic>
        <p:nvPicPr>
          <p:cNvPr id="24" name="Graphic 23">
            <a:extLst>
              <a:ext uri="{FF2B5EF4-FFF2-40B4-BE49-F238E27FC236}">
                <a16:creationId xmlns:a16="http://schemas.microsoft.com/office/drawing/2014/main" id="{F1B5A7B2-84E4-4BAB-89C0-B8AC27C6AA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0741" y="2789677"/>
            <a:ext cx="483534" cy="483534"/>
          </a:xfrm>
          <a:prstGeom prst="rect">
            <a:avLst/>
          </a:prstGeom>
        </p:spPr>
      </p:pic>
      <p:pic>
        <p:nvPicPr>
          <p:cNvPr id="29" name="Graphic 28">
            <a:extLst>
              <a:ext uri="{FF2B5EF4-FFF2-40B4-BE49-F238E27FC236}">
                <a16:creationId xmlns:a16="http://schemas.microsoft.com/office/drawing/2014/main" id="{28D74BB1-E25E-49AD-B9FC-2EC7DA0CF3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9589" y="2892748"/>
            <a:ext cx="498286" cy="395802"/>
          </a:xfrm>
          <a:prstGeom prst="rect">
            <a:avLst/>
          </a:prstGeom>
        </p:spPr>
      </p:pic>
      <p:pic>
        <p:nvPicPr>
          <p:cNvPr id="31" name="Graphic 30">
            <a:extLst>
              <a:ext uri="{FF2B5EF4-FFF2-40B4-BE49-F238E27FC236}">
                <a16:creationId xmlns:a16="http://schemas.microsoft.com/office/drawing/2014/main" id="{63E983FE-220F-4486-A840-2ADD3CA3B3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5949" y="2924280"/>
            <a:ext cx="400619" cy="348828"/>
          </a:xfrm>
          <a:prstGeom prst="rect">
            <a:avLst/>
          </a:prstGeom>
        </p:spPr>
      </p:pic>
      <p:sp>
        <p:nvSpPr>
          <p:cNvPr id="4" name="TextBox 3">
            <a:extLst>
              <a:ext uri="{FF2B5EF4-FFF2-40B4-BE49-F238E27FC236}">
                <a16:creationId xmlns:a16="http://schemas.microsoft.com/office/drawing/2014/main" id="{843DF5E5-EC70-44D1-98F3-F213C0828092}"/>
              </a:ext>
            </a:extLst>
          </p:cNvPr>
          <p:cNvSpPr txBox="1"/>
          <p:nvPr/>
        </p:nvSpPr>
        <p:spPr>
          <a:xfrm>
            <a:off x="197708" y="5696465"/>
            <a:ext cx="2854411" cy="276999"/>
          </a:xfrm>
          <a:prstGeom prst="rect">
            <a:avLst/>
          </a:prstGeom>
          <a:noFill/>
        </p:spPr>
        <p:txBody>
          <a:bodyPr wrap="square" rtlCol="0">
            <a:spAutoFit/>
          </a:bodyPr>
          <a:lstStyle/>
          <a:p>
            <a:r>
              <a:rPr lang="en-US" sz="1200" dirty="0">
                <a:solidFill>
                  <a:schemeClr val="bg1"/>
                </a:solidFill>
                <a:latin typeface="Bahnschrift" panose="020B0502040204020203" pitchFamily="34" charset="0"/>
              </a:rPr>
              <a:t> </a:t>
            </a:r>
          </a:p>
        </p:txBody>
      </p:sp>
      <p:sp>
        <p:nvSpPr>
          <p:cNvPr id="5" name="TextBox 4">
            <a:extLst>
              <a:ext uri="{FF2B5EF4-FFF2-40B4-BE49-F238E27FC236}">
                <a16:creationId xmlns:a16="http://schemas.microsoft.com/office/drawing/2014/main" id="{CF750EF2-2B50-41A9-BF91-0492E3AFD08A}"/>
              </a:ext>
            </a:extLst>
          </p:cNvPr>
          <p:cNvSpPr txBox="1"/>
          <p:nvPr/>
        </p:nvSpPr>
        <p:spPr>
          <a:xfrm>
            <a:off x="9489988" y="5461686"/>
            <a:ext cx="2062419" cy="1200329"/>
          </a:xfrm>
          <a:prstGeom prst="rect">
            <a:avLst/>
          </a:prstGeom>
          <a:noFill/>
        </p:spPr>
        <p:txBody>
          <a:bodyPr wrap="square" rtlCol="0">
            <a:spAutoFit/>
          </a:bodyPr>
          <a:lstStyle/>
          <a:p>
            <a:r>
              <a:rPr lang="en-US" sz="1200" dirty="0">
                <a:solidFill>
                  <a:schemeClr val="bg1"/>
                </a:solidFill>
              </a:rPr>
              <a:t>Technology network  companies are highly lucrative and complex global entities. It is  tremendous profits with reasonable risk.     </a:t>
            </a:r>
          </a:p>
        </p:txBody>
      </p:sp>
      <p:sp>
        <p:nvSpPr>
          <p:cNvPr id="6" name="TextBox 5">
            <a:extLst>
              <a:ext uri="{FF2B5EF4-FFF2-40B4-BE49-F238E27FC236}">
                <a16:creationId xmlns:a16="http://schemas.microsoft.com/office/drawing/2014/main" id="{0E245ABC-5707-490B-8AA1-C8ACCA998FD9}"/>
              </a:ext>
            </a:extLst>
          </p:cNvPr>
          <p:cNvSpPr txBox="1"/>
          <p:nvPr/>
        </p:nvSpPr>
        <p:spPr>
          <a:xfrm>
            <a:off x="1519881" y="5461686"/>
            <a:ext cx="1668162" cy="1015663"/>
          </a:xfrm>
          <a:prstGeom prst="rect">
            <a:avLst/>
          </a:prstGeom>
          <a:noFill/>
        </p:spPr>
        <p:txBody>
          <a:bodyPr wrap="square" rtlCol="0">
            <a:spAutoFit/>
          </a:bodyPr>
          <a:lstStyle/>
          <a:p>
            <a:r>
              <a:rPr lang="en-US" sz="1200" dirty="0">
                <a:solidFill>
                  <a:schemeClr val="bg1"/>
                </a:solidFill>
              </a:rPr>
              <a:t>We are entering new markets in the U.S., South America, African, and the Caribbean in 5 years. </a:t>
            </a:r>
          </a:p>
        </p:txBody>
      </p:sp>
      <p:sp>
        <p:nvSpPr>
          <p:cNvPr id="10" name="TextBox 9">
            <a:extLst>
              <a:ext uri="{FF2B5EF4-FFF2-40B4-BE49-F238E27FC236}">
                <a16:creationId xmlns:a16="http://schemas.microsoft.com/office/drawing/2014/main" id="{05F84136-CAD9-47BA-85DF-134EA2D98FDA}"/>
              </a:ext>
            </a:extLst>
          </p:cNvPr>
          <p:cNvSpPr txBox="1"/>
          <p:nvPr/>
        </p:nvSpPr>
        <p:spPr>
          <a:xfrm>
            <a:off x="4915209" y="5268985"/>
            <a:ext cx="1819223" cy="1477328"/>
          </a:xfrm>
          <a:prstGeom prst="rect">
            <a:avLst/>
          </a:prstGeom>
          <a:noFill/>
        </p:spPr>
        <p:txBody>
          <a:bodyPr wrap="square" rtlCol="0">
            <a:spAutoFit/>
          </a:bodyPr>
          <a:lstStyle/>
          <a:p>
            <a:pPr lvl="1"/>
            <a:r>
              <a:rPr lang="en-US" sz="1200" dirty="0">
                <a:solidFill>
                  <a:schemeClr val="bg1"/>
                </a:solidFill>
              </a:rPr>
              <a:t>                                                   Purchase shares of ride App, Inc </a:t>
            </a:r>
            <a:r>
              <a:rPr lang="en-US" dirty="0">
                <a:solidFill>
                  <a:schemeClr val="bg1"/>
                </a:solidFill>
              </a:rPr>
              <a:t>currently at  $5.00 a share  </a:t>
            </a:r>
          </a:p>
        </p:txBody>
      </p:sp>
    </p:spTree>
    <p:extLst>
      <p:ext uri="{BB962C8B-B14F-4D97-AF65-F5344CB8AC3E}">
        <p14:creationId xmlns:p14="http://schemas.microsoft.com/office/powerpoint/2010/main" val="260154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F6F9A4D-5AFF-4B48-99BC-F6CEA5694537}"/>
              </a:ext>
            </a:extLst>
          </p:cNvPr>
          <p:cNvSpPr/>
          <p:nvPr/>
        </p:nvSpPr>
        <p:spPr>
          <a:xfrm>
            <a:off x="-1" y="5349787"/>
            <a:ext cx="9077325" cy="800330"/>
          </a:xfrm>
          <a:prstGeom prst="rect">
            <a:avLst/>
          </a:prstGeom>
          <a:solidFill>
            <a:schemeClr val="bg1">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9" name="Circle: Hollow 28">
            <a:extLst>
              <a:ext uri="{FF2B5EF4-FFF2-40B4-BE49-F238E27FC236}">
                <a16:creationId xmlns:a16="http://schemas.microsoft.com/office/drawing/2014/main" id="{8ABC8387-FFDB-49C5-9D96-A243180C3837}"/>
              </a:ext>
            </a:extLst>
          </p:cNvPr>
          <p:cNvSpPr/>
          <p:nvPr/>
        </p:nvSpPr>
        <p:spPr>
          <a:xfrm>
            <a:off x="6816662" y="836612"/>
            <a:ext cx="4764088" cy="4764088"/>
          </a:xfrm>
          <a:prstGeom prst="donut">
            <a:avLst>
              <a:gd name="adj" fmla="val 15995"/>
            </a:avLst>
          </a:pr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solidFill>
                <a:schemeClr val="tx1"/>
              </a:solidFill>
            </a:endParaRPr>
          </a:p>
        </p:txBody>
      </p:sp>
      <p:sp>
        <p:nvSpPr>
          <p:cNvPr id="17" name="Rectangle 16">
            <a:extLst>
              <a:ext uri="{FF2B5EF4-FFF2-40B4-BE49-F238E27FC236}">
                <a16:creationId xmlns:a16="http://schemas.microsoft.com/office/drawing/2014/main" id="{3C36FEE7-9542-4CE8-8C32-820C5CF39B29}"/>
              </a:ext>
            </a:extLst>
          </p:cNvPr>
          <p:cNvSpPr/>
          <p:nvPr/>
        </p:nvSpPr>
        <p:spPr>
          <a:xfrm>
            <a:off x="334963" y="2495550"/>
            <a:ext cx="4351337" cy="15049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extBox 1">
            <a:extLst>
              <a:ext uri="{FF2B5EF4-FFF2-40B4-BE49-F238E27FC236}">
                <a16:creationId xmlns:a16="http://schemas.microsoft.com/office/drawing/2014/main" id="{47DAAC02-9711-4F98-916E-FFBD348456DE}"/>
              </a:ext>
            </a:extLst>
          </p:cNvPr>
          <p:cNvSpPr txBox="1"/>
          <p:nvPr/>
        </p:nvSpPr>
        <p:spPr>
          <a:xfrm flipH="1">
            <a:off x="334962" y="825500"/>
            <a:ext cx="5102454" cy="523220"/>
          </a:xfrm>
          <a:prstGeom prst="rect">
            <a:avLst/>
          </a:prstGeom>
          <a:noFill/>
        </p:spPr>
        <p:txBody>
          <a:bodyPr wrap="square">
            <a:spAutoFit/>
          </a:bodyPr>
          <a:lstStyle/>
          <a:p>
            <a:r>
              <a:rPr lang="en-US" sz="2800" dirty="0">
                <a:solidFill>
                  <a:schemeClr val="bg1"/>
                </a:solidFill>
                <a:latin typeface="+mj-lt"/>
              </a:rPr>
              <a:t>REQUEST to be an </a:t>
            </a:r>
            <a:r>
              <a:rPr lang="en-US" sz="2800" dirty="0">
                <a:solidFill>
                  <a:srgbClr val="F5DD0B"/>
                </a:solidFill>
                <a:latin typeface="+mj-lt"/>
              </a:rPr>
              <a:t>INVESTOR</a:t>
            </a:r>
          </a:p>
        </p:txBody>
      </p:sp>
      <p:cxnSp>
        <p:nvCxnSpPr>
          <p:cNvPr id="3" name="Straight Connector 2">
            <a:extLst>
              <a:ext uri="{FF2B5EF4-FFF2-40B4-BE49-F238E27FC236}">
                <a16:creationId xmlns:a16="http://schemas.microsoft.com/office/drawing/2014/main" id="{7DAAAE49-800C-460E-B11F-6B84B3DEC369}"/>
              </a:ext>
            </a:extLst>
          </p:cNvPr>
          <p:cNvCxnSpPr>
            <a:cxnSpLocks/>
          </p:cNvCxnSpPr>
          <p:nvPr/>
        </p:nvCxnSpPr>
        <p:spPr>
          <a:xfrm>
            <a:off x="443803" y="86019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ACEE04-B1DF-4CD4-B1EE-DF82DD578DD3}"/>
              </a:ext>
            </a:extLst>
          </p:cNvPr>
          <p:cNvSpPr txBox="1"/>
          <p:nvPr/>
        </p:nvSpPr>
        <p:spPr>
          <a:xfrm>
            <a:off x="334962" y="1461239"/>
            <a:ext cx="4721290" cy="338554"/>
          </a:xfrm>
          <a:prstGeom prst="rect">
            <a:avLst/>
          </a:prstGeom>
          <a:noFill/>
        </p:spPr>
        <p:txBody>
          <a:bodyPr wrap="square" rtlCol="0">
            <a:spAutoFit/>
          </a:bodyPr>
          <a:lstStyle/>
          <a:p>
            <a:r>
              <a:rPr lang="en-US" sz="1600" dirty="0">
                <a:solidFill>
                  <a:schemeClr val="bg1">
                    <a:lumMod val="95000"/>
                  </a:schemeClr>
                </a:solidFill>
              </a:rPr>
              <a:t>Invest, Make Money and Grow with Us</a:t>
            </a:r>
            <a:endParaRPr lang="en-PK" sz="1600" dirty="0">
              <a:solidFill>
                <a:schemeClr val="bg1">
                  <a:lumMod val="95000"/>
                </a:schemeClr>
              </a:solidFill>
            </a:endParaRPr>
          </a:p>
        </p:txBody>
      </p:sp>
      <p:sp>
        <p:nvSpPr>
          <p:cNvPr id="8" name="TextBox 7">
            <a:extLst>
              <a:ext uri="{FF2B5EF4-FFF2-40B4-BE49-F238E27FC236}">
                <a16:creationId xmlns:a16="http://schemas.microsoft.com/office/drawing/2014/main" id="{6913D0D8-21A7-4B5D-BE5E-B377A4046423}"/>
              </a:ext>
            </a:extLst>
          </p:cNvPr>
          <p:cNvSpPr txBox="1"/>
          <p:nvPr/>
        </p:nvSpPr>
        <p:spPr>
          <a:xfrm>
            <a:off x="334963" y="5432336"/>
            <a:ext cx="3285316" cy="338554"/>
          </a:xfrm>
          <a:prstGeom prst="rect">
            <a:avLst/>
          </a:prstGeom>
          <a:noFill/>
        </p:spPr>
        <p:txBody>
          <a:bodyPr wrap="square">
            <a:spAutoFit/>
          </a:bodyPr>
          <a:lstStyle/>
          <a:p>
            <a:r>
              <a:rPr lang="en-US" sz="1600" b="1" dirty="0">
                <a:solidFill>
                  <a:srgbClr val="F5DD0B"/>
                </a:solidFill>
              </a:rPr>
              <a:t>Invest In Ride App INC </a:t>
            </a:r>
            <a:endParaRPr lang="en-PK" sz="1600" b="1" dirty="0">
              <a:solidFill>
                <a:srgbClr val="F5DD0B"/>
              </a:solidFill>
            </a:endParaRPr>
          </a:p>
        </p:txBody>
      </p:sp>
      <p:sp>
        <p:nvSpPr>
          <p:cNvPr id="12" name="TextBox 11">
            <a:extLst>
              <a:ext uri="{FF2B5EF4-FFF2-40B4-BE49-F238E27FC236}">
                <a16:creationId xmlns:a16="http://schemas.microsoft.com/office/drawing/2014/main" id="{C5AB031D-BCC0-4F6A-9D01-294E5978C4D7}"/>
              </a:ext>
            </a:extLst>
          </p:cNvPr>
          <p:cNvSpPr txBox="1"/>
          <p:nvPr/>
        </p:nvSpPr>
        <p:spPr>
          <a:xfrm>
            <a:off x="334962" y="5770890"/>
            <a:ext cx="7719378" cy="261610"/>
          </a:xfrm>
          <a:prstGeom prst="rect">
            <a:avLst/>
          </a:prstGeom>
          <a:noFill/>
        </p:spPr>
        <p:txBody>
          <a:bodyPr wrap="square">
            <a:spAutoFit/>
          </a:bodyPr>
          <a:lstStyle/>
          <a:p>
            <a:r>
              <a:rPr lang="en-US" sz="1100" dirty="0">
                <a:solidFill>
                  <a:srgbClr val="EE3423"/>
                </a:solidFill>
                <a:hlinkClick r:id="rId2">
                  <a:extLst>
                    <a:ext uri="{A12FA001-AC4F-418D-AE19-62706E023703}">
                      <ahyp:hlinkClr xmlns:ahyp="http://schemas.microsoft.com/office/drawing/2018/hyperlinkcolor" val="tx"/>
                    </a:ext>
                  </a:extLst>
                </a:hlinkClick>
              </a:rPr>
              <a:t>www.rideinvestorcenter.com</a:t>
            </a:r>
            <a:r>
              <a:rPr lang="en-US" sz="1100" dirty="0">
                <a:solidFill>
                  <a:srgbClr val="EE3423"/>
                </a:solidFill>
              </a:rPr>
              <a:t> </a:t>
            </a:r>
            <a:r>
              <a:rPr lang="en-US" sz="1100" dirty="0">
                <a:solidFill>
                  <a:srgbClr val="F5DD0B"/>
                </a:solidFill>
              </a:rPr>
              <a:t>|</a:t>
            </a:r>
            <a:r>
              <a:rPr lang="en-US" sz="1100" dirty="0">
                <a:solidFill>
                  <a:srgbClr val="EE3423"/>
                </a:solidFill>
              </a:rPr>
              <a:t> </a:t>
            </a:r>
            <a:r>
              <a:rPr lang="en-US" sz="1100" dirty="0">
                <a:solidFill>
                  <a:srgbClr val="EE3423"/>
                </a:solidFill>
                <a:hlinkClick r:id="rId3">
                  <a:extLst>
                    <a:ext uri="{A12FA001-AC4F-418D-AE19-62706E023703}">
                      <ahyp:hlinkClr xmlns:ahyp="http://schemas.microsoft.com/office/drawing/2018/hyperlinkcolor" val="tx"/>
                    </a:ext>
                  </a:extLst>
                </a:hlinkClick>
              </a:rPr>
              <a:t>www.ridewithusapp.com</a:t>
            </a:r>
            <a:r>
              <a:rPr lang="en-US" sz="1100" dirty="0">
                <a:solidFill>
                  <a:srgbClr val="EE3423"/>
                </a:solidFill>
              </a:rPr>
              <a:t> </a:t>
            </a:r>
            <a:r>
              <a:rPr lang="en-US" sz="1100" dirty="0">
                <a:solidFill>
                  <a:srgbClr val="F5DD0B"/>
                </a:solidFill>
              </a:rPr>
              <a:t>|</a:t>
            </a:r>
            <a:r>
              <a:rPr lang="en-US" sz="1100" dirty="0">
                <a:solidFill>
                  <a:srgbClr val="EE3423"/>
                </a:solidFill>
              </a:rPr>
              <a:t> </a:t>
            </a:r>
            <a:r>
              <a:rPr lang="en-US" sz="1100" dirty="0">
                <a:solidFill>
                  <a:srgbClr val="EE3423"/>
                </a:solidFill>
                <a:hlinkClick r:id="rId4">
                  <a:extLst>
                    <a:ext uri="{A12FA001-AC4F-418D-AE19-62706E023703}">
                      <ahyp:hlinkClr xmlns:ahyp="http://schemas.microsoft.com/office/drawing/2018/hyperlinkcolor" val="tx"/>
                    </a:ext>
                  </a:extLst>
                </a:hlinkClick>
              </a:rPr>
              <a:t>www.getridedebitcard.com</a:t>
            </a:r>
            <a:endParaRPr lang="en-US" sz="1100" dirty="0">
              <a:solidFill>
                <a:srgbClr val="EE3423"/>
              </a:solidFill>
            </a:endParaRPr>
          </a:p>
        </p:txBody>
      </p:sp>
      <p:sp>
        <p:nvSpPr>
          <p:cNvPr id="16" name="TextBox 15">
            <a:extLst>
              <a:ext uri="{FF2B5EF4-FFF2-40B4-BE49-F238E27FC236}">
                <a16:creationId xmlns:a16="http://schemas.microsoft.com/office/drawing/2014/main" id="{B7013381-8105-4CD7-9911-338BE8A8FB2F}"/>
              </a:ext>
            </a:extLst>
          </p:cNvPr>
          <p:cNvSpPr txBox="1"/>
          <p:nvPr/>
        </p:nvSpPr>
        <p:spPr>
          <a:xfrm>
            <a:off x="410773" y="2724805"/>
            <a:ext cx="4199716" cy="923330"/>
          </a:xfrm>
          <a:prstGeom prst="rect">
            <a:avLst/>
          </a:prstGeom>
          <a:noFill/>
        </p:spPr>
        <p:txBody>
          <a:bodyPr wrap="square">
            <a:spAutoFit/>
          </a:bodyPr>
          <a:lstStyle/>
          <a:p>
            <a:pPr algn="ctr"/>
            <a:r>
              <a:rPr lang="en-US" sz="1400" dirty="0">
                <a:solidFill>
                  <a:schemeClr val="bg1">
                    <a:lumMod val="95000"/>
                  </a:schemeClr>
                </a:solidFill>
              </a:rPr>
              <a:t>You Can Make Investments From </a:t>
            </a:r>
          </a:p>
          <a:p>
            <a:pPr algn="ctr"/>
            <a:r>
              <a:rPr lang="en-US" sz="4000" b="1" dirty="0">
                <a:gradFill>
                  <a:gsLst>
                    <a:gs pos="0">
                      <a:srgbClr val="EE3423"/>
                    </a:gs>
                    <a:gs pos="100000">
                      <a:srgbClr val="F5DD0B"/>
                    </a:gs>
                  </a:gsLst>
                  <a:lin ang="5400000" scaled="1"/>
                </a:gradFill>
              </a:rPr>
              <a:t>$100 </a:t>
            </a:r>
            <a:r>
              <a:rPr lang="en-US" sz="4000" b="1" baseline="30000" dirty="0">
                <a:solidFill>
                  <a:schemeClr val="bg1">
                    <a:lumMod val="95000"/>
                  </a:schemeClr>
                </a:solidFill>
              </a:rPr>
              <a:t>To</a:t>
            </a:r>
            <a:r>
              <a:rPr lang="en-US" sz="4000" b="1" dirty="0">
                <a:gradFill>
                  <a:gsLst>
                    <a:gs pos="0">
                      <a:srgbClr val="EE3423"/>
                    </a:gs>
                    <a:gs pos="100000">
                      <a:srgbClr val="F5DD0B"/>
                    </a:gs>
                  </a:gsLst>
                  <a:lin ang="5400000" scaled="1"/>
                </a:gradFill>
              </a:rPr>
              <a:t> $25,000 </a:t>
            </a:r>
            <a:endParaRPr lang="en-PK" sz="4000" b="1" dirty="0">
              <a:gradFill>
                <a:gsLst>
                  <a:gs pos="0">
                    <a:srgbClr val="EE3423"/>
                  </a:gs>
                  <a:gs pos="100000">
                    <a:srgbClr val="F5DD0B"/>
                  </a:gs>
                </a:gsLst>
                <a:lin ang="5400000" scaled="1"/>
              </a:gradFill>
            </a:endParaRPr>
          </a:p>
        </p:txBody>
      </p:sp>
      <p:sp>
        <p:nvSpPr>
          <p:cNvPr id="18" name="Oval 17">
            <a:extLst>
              <a:ext uri="{FF2B5EF4-FFF2-40B4-BE49-F238E27FC236}">
                <a16:creationId xmlns:a16="http://schemas.microsoft.com/office/drawing/2014/main" id="{CDE34B09-B006-4E52-AC42-965C44C6763A}"/>
              </a:ext>
            </a:extLst>
          </p:cNvPr>
          <p:cNvSpPr/>
          <p:nvPr/>
        </p:nvSpPr>
        <p:spPr>
          <a:xfrm>
            <a:off x="4489450" y="2578100"/>
            <a:ext cx="100539" cy="100539"/>
          </a:xfrm>
          <a:prstGeom prst="ellipse">
            <a:avLst/>
          </a:prstGeom>
          <a:gradFill>
            <a:gsLst>
              <a:gs pos="0">
                <a:srgbClr val="EE3423"/>
              </a:gs>
              <a:gs pos="100000">
                <a:srgbClr val="F5DD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9" name="Oval 18">
            <a:extLst>
              <a:ext uri="{FF2B5EF4-FFF2-40B4-BE49-F238E27FC236}">
                <a16:creationId xmlns:a16="http://schemas.microsoft.com/office/drawing/2014/main" id="{3BA3116C-340D-4BF3-B48C-BEBC6A50AAA1}"/>
              </a:ext>
            </a:extLst>
          </p:cNvPr>
          <p:cNvSpPr/>
          <p:nvPr/>
        </p:nvSpPr>
        <p:spPr>
          <a:xfrm>
            <a:off x="4489450" y="3817412"/>
            <a:ext cx="100539" cy="100539"/>
          </a:xfrm>
          <a:prstGeom prst="ellipse">
            <a:avLst/>
          </a:prstGeom>
          <a:gradFill>
            <a:gsLst>
              <a:gs pos="0">
                <a:srgbClr val="EE3423"/>
              </a:gs>
              <a:gs pos="100000">
                <a:srgbClr val="F5DD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20" name="Oval 19">
            <a:extLst>
              <a:ext uri="{FF2B5EF4-FFF2-40B4-BE49-F238E27FC236}">
                <a16:creationId xmlns:a16="http://schemas.microsoft.com/office/drawing/2014/main" id="{EC7CEC79-752D-460D-B457-8ACBD00C36AB}"/>
              </a:ext>
            </a:extLst>
          </p:cNvPr>
          <p:cNvSpPr/>
          <p:nvPr/>
        </p:nvSpPr>
        <p:spPr>
          <a:xfrm>
            <a:off x="410773" y="2578100"/>
            <a:ext cx="100539" cy="100539"/>
          </a:xfrm>
          <a:prstGeom prst="ellipse">
            <a:avLst/>
          </a:prstGeom>
          <a:gradFill>
            <a:gsLst>
              <a:gs pos="0">
                <a:srgbClr val="EE3423"/>
              </a:gs>
              <a:gs pos="100000">
                <a:srgbClr val="F5DD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1" name="Oval 20">
            <a:extLst>
              <a:ext uri="{FF2B5EF4-FFF2-40B4-BE49-F238E27FC236}">
                <a16:creationId xmlns:a16="http://schemas.microsoft.com/office/drawing/2014/main" id="{A034AC2A-DE8D-401E-AF3E-C97591934F81}"/>
              </a:ext>
            </a:extLst>
          </p:cNvPr>
          <p:cNvSpPr/>
          <p:nvPr/>
        </p:nvSpPr>
        <p:spPr>
          <a:xfrm>
            <a:off x="410773" y="3817412"/>
            <a:ext cx="100539" cy="100539"/>
          </a:xfrm>
          <a:prstGeom prst="ellipse">
            <a:avLst/>
          </a:prstGeom>
          <a:gradFill>
            <a:gsLst>
              <a:gs pos="0">
                <a:srgbClr val="EE3423"/>
              </a:gs>
              <a:gs pos="100000">
                <a:srgbClr val="F5DD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25" name="TextBox 24">
            <a:extLst>
              <a:ext uri="{FF2B5EF4-FFF2-40B4-BE49-F238E27FC236}">
                <a16:creationId xmlns:a16="http://schemas.microsoft.com/office/drawing/2014/main" id="{CC67B05F-DDD1-4902-B040-7A3A7F62C10B}"/>
              </a:ext>
            </a:extLst>
          </p:cNvPr>
          <p:cNvSpPr txBox="1"/>
          <p:nvPr/>
        </p:nvSpPr>
        <p:spPr>
          <a:xfrm>
            <a:off x="334962" y="4153381"/>
            <a:ext cx="4404678" cy="523220"/>
          </a:xfrm>
          <a:prstGeom prst="rect">
            <a:avLst/>
          </a:prstGeom>
          <a:noFill/>
        </p:spPr>
        <p:txBody>
          <a:bodyPr wrap="square">
            <a:spAutoFit/>
          </a:bodyPr>
          <a:lstStyle/>
          <a:p>
            <a:r>
              <a:rPr lang="en-US" sz="1400" dirty="0">
                <a:solidFill>
                  <a:schemeClr val="bg1">
                    <a:lumMod val="95000"/>
                  </a:schemeClr>
                </a:solidFill>
              </a:rPr>
              <a:t>You Can Buy, Sell And Mange Your Investments On </a:t>
            </a:r>
            <a:r>
              <a:rPr lang="en-US" sz="1400" dirty="0">
                <a:solidFill>
                  <a:srgbClr val="F5DD0B"/>
                </a:solidFill>
                <a:hlinkClick r:id="rId2">
                  <a:extLst>
                    <a:ext uri="{A12FA001-AC4F-418D-AE19-62706E023703}">
                      <ahyp:hlinkClr xmlns:ahyp="http://schemas.microsoft.com/office/drawing/2018/hyperlinkcolor" val="tx"/>
                    </a:ext>
                  </a:extLst>
                </a:hlinkClick>
              </a:rPr>
              <a:t>www.rideinvestorcenter.com</a:t>
            </a:r>
            <a:endParaRPr lang="en-US" sz="1400" dirty="0">
              <a:solidFill>
                <a:srgbClr val="F5DD0B"/>
              </a:solidFill>
            </a:endParaRPr>
          </a:p>
        </p:txBody>
      </p:sp>
      <p:sp>
        <p:nvSpPr>
          <p:cNvPr id="28" name="Rectangle 27">
            <a:extLst>
              <a:ext uri="{FF2B5EF4-FFF2-40B4-BE49-F238E27FC236}">
                <a16:creationId xmlns:a16="http://schemas.microsoft.com/office/drawing/2014/main" id="{FCD6BF54-CEBE-4711-92F7-0570444BEEE6}"/>
              </a:ext>
            </a:extLst>
          </p:cNvPr>
          <p:cNvSpPr/>
          <p:nvPr/>
        </p:nvSpPr>
        <p:spPr>
          <a:xfrm>
            <a:off x="0" y="6757988"/>
            <a:ext cx="12192000" cy="100012"/>
          </a:xfrm>
          <a:prstGeom prst="rect">
            <a:avLst/>
          </a:prstGeom>
          <a:gradFill flip="none" rotWithShape="1">
            <a:gsLst>
              <a:gs pos="100000">
                <a:srgbClr val="F5DD0B"/>
              </a:gs>
              <a:gs pos="0">
                <a:srgbClr val="EE34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32" name="Picture 31" descr="Logo&#10;&#10;Description automatically generated">
            <a:extLst>
              <a:ext uri="{FF2B5EF4-FFF2-40B4-BE49-F238E27FC236}">
                <a16:creationId xmlns:a16="http://schemas.microsoft.com/office/drawing/2014/main" id="{B7728309-3D62-4D4B-B898-63CAB97FA651}"/>
              </a:ext>
            </a:extLst>
          </p:cNvPr>
          <p:cNvPicPr>
            <a:picLocks noChangeAspect="1"/>
          </p:cNvPicPr>
          <p:nvPr/>
        </p:nvPicPr>
        <p:blipFill rotWithShape="1">
          <a:blip r:embed="rId5">
            <a:extLst>
              <a:ext uri="{28A0092B-C50C-407E-A947-70E740481C1C}">
                <a14:useLocalDpi xmlns:a14="http://schemas.microsoft.com/office/drawing/2010/main" val="0"/>
              </a:ext>
            </a:extLst>
          </a:blip>
          <a:srcRect l="40551" t="6836" r="19307" b="12573"/>
          <a:stretch/>
        </p:blipFill>
        <p:spPr>
          <a:xfrm>
            <a:off x="6754585" y="466935"/>
            <a:ext cx="4721290" cy="5924130"/>
          </a:xfrm>
          <a:prstGeom prst="rect">
            <a:avLst/>
          </a:prstGeom>
        </p:spPr>
      </p:pic>
    </p:spTree>
    <p:extLst>
      <p:ext uri="{BB962C8B-B14F-4D97-AF65-F5344CB8AC3E}">
        <p14:creationId xmlns:p14="http://schemas.microsoft.com/office/powerpoint/2010/main" val="122638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F6D6FF6-9A9F-45E8-BCC2-CD44B07AC09C}"/>
              </a:ext>
            </a:extLst>
          </p:cNvPr>
          <p:cNvSpPr/>
          <p:nvPr/>
        </p:nvSpPr>
        <p:spPr>
          <a:xfrm rot="16638517">
            <a:off x="-486525" y="-25714"/>
            <a:ext cx="5033110" cy="4606548"/>
          </a:xfrm>
          <a:custGeom>
            <a:avLst/>
            <a:gdLst>
              <a:gd name="connsiteX0" fmla="*/ 5033110 w 5033110"/>
              <a:gd name="connsiteY0" fmla="*/ 4021245 h 4606548"/>
              <a:gd name="connsiteX1" fmla="*/ 4979874 w 5033110"/>
              <a:gd name="connsiteY1" fmla="*/ 4061054 h 4606548"/>
              <a:gd name="connsiteX2" fmla="*/ 3194050 w 5033110"/>
              <a:gd name="connsiteY2" fmla="*/ 4606548 h 4606548"/>
              <a:gd name="connsiteX3" fmla="*/ 0 w 5033110"/>
              <a:gd name="connsiteY3" fmla="*/ 1412498 h 4606548"/>
              <a:gd name="connsiteX4" fmla="*/ 64891 w 5033110"/>
              <a:gd name="connsiteY4" fmla="*/ 768786 h 4606548"/>
              <a:gd name="connsiteX5" fmla="*/ 117467 w 5033110"/>
              <a:gd name="connsiteY5" fmla="*/ 564312 h 4606548"/>
              <a:gd name="connsiteX6" fmla="*/ 2518605 w 5033110"/>
              <a:gd name="connsiteY6" fmla="*/ 256352 h 4606548"/>
              <a:gd name="connsiteX7" fmla="*/ 2444754 w 5033110"/>
              <a:gd name="connsiteY7" fmla="*/ 301217 h 4606548"/>
              <a:gd name="connsiteX8" fmla="*/ 1853891 w 5033110"/>
              <a:gd name="connsiteY8" fmla="*/ 1412498 h 4606548"/>
              <a:gd name="connsiteX9" fmla="*/ 3194050 w 5033110"/>
              <a:gd name="connsiteY9" fmla="*/ 2752657 h 4606548"/>
              <a:gd name="connsiteX10" fmla="*/ 4534209 w 5033110"/>
              <a:gd name="connsiteY10" fmla="*/ 1412498 h 4606548"/>
              <a:gd name="connsiteX11" fmla="*/ 4527290 w 5033110"/>
              <a:gd name="connsiteY11" fmla="*/ 1275475 h 4606548"/>
              <a:gd name="connsiteX12" fmla="*/ 3568875 w 5033110"/>
              <a:gd name="connsiteY12" fmla="*/ 125461 h 4606548"/>
              <a:gd name="connsiteX13" fmla="*/ 3558540 w 5033110"/>
              <a:gd name="connsiteY13" fmla="*/ 122974 h 4606548"/>
              <a:gd name="connsiteX14" fmla="*/ 4517362 w 5033110"/>
              <a:gd name="connsiteY14" fmla="*/ 0 h 46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3110" h="4606548">
                <a:moveTo>
                  <a:pt x="5033110" y="4021245"/>
                </a:moveTo>
                <a:lnTo>
                  <a:pt x="4979874" y="4061054"/>
                </a:lnTo>
                <a:cubicBezTo>
                  <a:pt x="4470100" y="4405451"/>
                  <a:pt x="3855559" y="4606548"/>
                  <a:pt x="3194050" y="4606548"/>
                </a:cubicBezTo>
                <a:cubicBezTo>
                  <a:pt x="1430025" y="4606548"/>
                  <a:pt x="0" y="3176523"/>
                  <a:pt x="0" y="1412498"/>
                </a:cubicBezTo>
                <a:cubicBezTo>
                  <a:pt x="0" y="1191995"/>
                  <a:pt x="22344" y="976711"/>
                  <a:pt x="64891" y="768786"/>
                </a:cubicBezTo>
                <a:lnTo>
                  <a:pt x="117467" y="564312"/>
                </a:lnTo>
                <a:lnTo>
                  <a:pt x="2518605" y="256352"/>
                </a:lnTo>
                <a:lnTo>
                  <a:pt x="2444754" y="301217"/>
                </a:lnTo>
                <a:cubicBezTo>
                  <a:pt x="2088270" y="542054"/>
                  <a:pt x="1853891" y="949905"/>
                  <a:pt x="1853891" y="1412498"/>
                </a:cubicBezTo>
                <a:cubicBezTo>
                  <a:pt x="1853891" y="2152647"/>
                  <a:pt x="2453901" y="2752657"/>
                  <a:pt x="3194050" y="2752657"/>
                </a:cubicBezTo>
                <a:cubicBezTo>
                  <a:pt x="3934199" y="2752657"/>
                  <a:pt x="4534209" y="2152647"/>
                  <a:pt x="4534209" y="1412498"/>
                </a:cubicBezTo>
                <a:cubicBezTo>
                  <a:pt x="4534209" y="1366239"/>
                  <a:pt x="4531865" y="1320527"/>
                  <a:pt x="4527290" y="1275475"/>
                </a:cubicBezTo>
                <a:cubicBezTo>
                  <a:pt x="4471528" y="726401"/>
                  <a:pt x="4084308" y="275315"/>
                  <a:pt x="3568875" y="125461"/>
                </a:cubicBezTo>
                <a:lnTo>
                  <a:pt x="3558540" y="122974"/>
                </a:lnTo>
                <a:lnTo>
                  <a:pt x="4517362" y="0"/>
                </a:lnTo>
                <a:close/>
              </a:path>
            </a:pathLst>
          </a:cu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solidFill>
                <a:schemeClr val="tx1"/>
              </a:solidFill>
            </a:endParaRPr>
          </a:p>
        </p:txBody>
      </p:sp>
      <p:pic>
        <p:nvPicPr>
          <p:cNvPr id="5" name="Picture 4" descr="A picture containing text, electronics, screenshot, computer&#10;&#10;Description automatically generated">
            <a:extLst>
              <a:ext uri="{FF2B5EF4-FFF2-40B4-BE49-F238E27FC236}">
                <a16:creationId xmlns:a16="http://schemas.microsoft.com/office/drawing/2014/main" id="{C9C8E630-B1E8-4EDD-B401-4F4E64A0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15" y="89502"/>
            <a:ext cx="10018493" cy="6678995"/>
          </a:xfrm>
          <a:prstGeom prst="rect">
            <a:avLst/>
          </a:prstGeom>
        </p:spPr>
      </p:pic>
      <p:sp>
        <p:nvSpPr>
          <p:cNvPr id="6" name="TextBox 5">
            <a:extLst>
              <a:ext uri="{FF2B5EF4-FFF2-40B4-BE49-F238E27FC236}">
                <a16:creationId xmlns:a16="http://schemas.microsoft.com/office/drawing/2014/main" id="{5CC2AE71-D215-4CEB-887D-0A37C79D04F2}"/>
              </a:ext>
            </a:extLst>
          </p:cNvPr>
          <p:cNvSpPr txBox="1"/>
          <p:nvPr/>
        </p:nvSpPr>
        <p:spPr>
          <a:xfrm>
            <a:off x="7142162" y="3167390"/>
            <a:ext cx="3817159" cy="523220"/>
          </a:xfrm>
          <a:prstGeom prst="rect">
            <a:avLst/>
          </a:prstGeom>
          <a:noFill/>
        </p:spPr>
        <p:txBody>
          <a:bodyPr wrap="square">
            <a:spAutoFit/>
          </a:bodyPr>
          <a:lstStyle/>
          <a:p>
            <a:r>
              <a:rPr lang="en-US" sz="2800" dirty="0">
                <a:solidFill>
                  <a:schemeClr val="bg1"/>
                </a:solidFill>
                <a:latin typeface="+mj-lt"/>
              </a:rPr>
              <a:t>DASHBOARD</a:t>
            </a:r>
            <a:endParaRPr lang="en-US" sz="2800" dirty="0">
              <a:solidFill>
                <a:srgbClr val="F5DD0B"/>
              </a:solidFill>
              <a:latin typeface="+mj-lt"/>
            </a:endParaRPr>
          </a:p>
        </p:txBody>
      </p:sp>
      <p:cxnSp>
        <p:nvCxnSpPr>
          <p:cNvPr id="7" name="Straight Connector 6">
            <a:extLst>
              <a:ext uri="{FF2B5EF4-FFF2-40B4-BE49-F238E27FC236}">
                <a16:creationId xmlns:a16="http://schemas.microsoft.com/office/drawing/2014/main" id="{E7FDED9F-EEBB-4A38-B669-29EB6B0C404A}"/>
              </a:ext>
            </a:extLst>
          </p:cNvPr>
          <p:cNvCxnSpPr>
            <a:cxnSpLocks/>
          </p:cNvCxnSpPr>
          <p:nvPr/>
        </p:nvCxnSpPr>
        <p:spPr>
          <a:xfrm>
            <a:off x="7251003" y="316528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20B1F1-C48D-4917-9CD9-61A704A61EAC}"/>
              </a:ext>
            </a:extLst>
          </p:cNvPr>
          <p:cNvSpPr txBox="1"/>
          <p:nvPr/>
        </p:nvSpPr>
        <p:spPr>
          <a:xfrm>
            <a:off x="6910964" y="446949"/>
            <a:ext cx="4720281" cy="923330"/>
          </a:xfrm>
          <a:prstGeom prst="rect">
            <a:avLst/>
          </a:prstGeom>
          <a:noFill/>
        </p:spPr>
        <p:txBody>
          <a:bodyPr wrap="square" rtlCol="0">
            <a:spAutoFit/>
          </a:bodyPr>
          <a:lstStyle/>
          <a:p>
            <a:r>
              <a:rPr lang="en-US" b="1" dirty="0">
                <a:solidFill>
                  <a:schemeClr val="bg1"/>
                </a:solidFill>
                <a:latin typeface="Bahnschrift" panose="020B0502040204020203" pitchFamily="34" charset="0"/>
              </a:rPr>
              <a:t>Investors get a dashboard that tracks sales, total values, &amp; net profits. Dividends are paid directly to investor accounts. </a:t>
            </a:r>
            <a:endParaRPr lang="en-US" b="1" dirty="0">
              <a:latin typeface="Bahnschrift" panose="020B0502040204020203" pitchFamily="34" charset="0"/>
            </a:endParaRPr>
          </a:p>
        </p:txBody>
      </p:sp>
      <p:cxnSp>
        <p:nvCxnSpPr>
          <p:cNvPr id="8" name="Connector: Elbow 7">
            <a:extLst>
              <a:ext uri="{FF2B5EF4-FFF2-40B4-BE49-F238E27FC236}">
                <a16:creationId xmlns:a16="http://schemas.microsoft.com/office/drawing/2014/main" id="{B3713C7E-EFDD-4E8F-9580-0E904EA72692}"/>
              </a:ext>
            </a:extLst>
          </p:cNvPr>
          <p:cNvCxnSpPr/>
          <p:nvPr/>
        </p:nvCxnSpPr>
        <p:spPr>
          <a:xfrm rot="16200000" flipH="1">
            <a:off x="6434005" y="922208"/>
            <a:ext cx="548640" cy="91440"/>
          </a:xfrm>
          <a:prstGeom prst="bentConnector3">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2217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0E0553F-BEA2-414E-A188-831210E05DF5}"/>
              </a:ext>
            </a:extLst>
          </p:cNvPr>
          <p:cNvSpPr/>
          <p:nvPr/>
        </p:nvSpPr>
        <p:spPr>
          <a:xfrm rot="16638517" flipH="1" flipV="1">
            <a:off x="7645153" y="2184087"/>
            <a:ext cx="5033110" cy="4606548"/>
          </a:xfrm>
          <a:custGeom>
            <a:avLst/>
            <a:gdLst>
              <a:gd name="connsiteX0" fmla="*/ 5033110 w 5033110"/>
              <a:gd name="connsiteY0" fmla="*/ 4021245 h 4606548"/>
              <a:gd name="connsiteX1" fmla="*/ 4979874 w 5033110"/>
              <a:gd name="connsiteY1" fmla="*/ 4061054 h 4606548"/>
              <a:gd name="connsiteX2" fmla="*/ 3194050 w 5033110"/>
              <a:gd name="connsiteY2" fmla="*/ 4606548 h 4606548"/>
              <a:gd name="connsiteX3" fmla="*/ 0 w 5033110"/>
              <a:gd name="connsiteY3" fmla="*/ 1412498 h 4606548"/>
              <a:gd name="connsiteX4" fmla="*/ 64891 w 5033110"/>
              <a:gd name="connsiteY4" fmla="*/ 768786 h 4606548"/>
              <a:gd name="connsiteX5" fmla="*/ 117467 w 5033110"/>
              <a:gd name="connsiteY5" fmla="*/ 564312 h 4606548"/>
              <a:gd name="connsiteX6" fmla="*/ 2518605 w 5033110"/>
              <a:gd name="connsiteY6" fmla="*/ 256352 h 4606548"/>
              <a:gd name="connsiteX7" fmla="*/ 2444754 w 5033110"/>
              <a:gd name="connsiteY7" fmla="*/ 301217 h 4606548"/>
              <a:gd name="connsiteX8" fmla="*/ 1853891 w 5033110"/>
              <a:gd name="connsiteY8" fmla="*/ 1412498 h 4606548"/>
              <a:gd name="connsiteX9" fmla="*/ 3194050 w 5033110"/>
              <a:gd name="connsiteY9" fmla="*/ 2752657 h 4606548"/>
              <a:gd name="connsiteX10" fmla="*/ 4534209 w 5033110"/>
              <a:gd name="connsiteY10" fmla="*/ 1412498 h 4606548"/>
              <a:gd name="connsiteX11" fmla="*/ 4527290 w 5033110"/>
              <a:gd name="connsiteY11" fmla="*/ 1275475 h 4606548"/>
              <a:gd name="connsiteX12" fmla="*/ 3568875 w 5033110"/>
              <a:gd name="connsiteY12" fmla="*/ 125461 h 4606548"/>
              <a:gd name="connsiteX13" fmla="*/ 3558540 w 5033110"/>
              <a:gd name="connsiteY13" fmla="*/ 122974 h 4606548"/>
              <a:gd name="connsiteX14" fmla="*/ 4517362 w 5033110"/>
              <a:gd name="connsiteY14" fmla="*/ 0 h 46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3110" h="4606548">
                <a:moveTo>
                  <a:pt x="5033110" y="4021245"/>
                </a:moveTo>
                <a:lnTo>
                  <a:pt x="4979874" y="4061054"/>
                </a:lnTo>
                <a:cubicBezTo>
                  <a:pt x="4470100" y="4405451"/>
                  <a:pt x="3855559" y="4606548"/>
                  <a:pt x="3194050" y="4606548"/>
                </a:cubicBezTo>
                <a:cubicBezTo>
                  <a:pt x="1430025" y="4606548"/>
                  <a:pt x="0" y="3176523"/>
                  <a:pt x="0" y="1412498"/>
                </a:cubicBezTo>
                <a:cubicBezTo>
                  <a:pt x="0" y="1191995"/>
                  <a:pt x="22344" y="976711"/>
                  <a:pt x="64891" y="768786"/>
                </a:cubicBezTo>
                <a:lnTo>
                  <a:pt x="117467" y="564312"/>
                </a:lnTo>
                <a:lnTo>
                  <a:pt x="2518605" y="256352"/>
                </a:lnTo>
                <a:lnTo>
                  <a:pt x="2444754" y="301217"/>
                </a:lnTo>
                <a:cubicBezTo>
                  <a:pt x="2088270" y="542054"/>
                  <a:pt x="1853891" y="949905"/>
                  <a:pt x="1853891" y="1412498"/>
                </a:cubicBezTo>
                <a:cubicBezTo>
                  <a:pt x="1853891" y="2152647"/>
                  <a:pt x="2453901" y="2752657"/>
                  <a:pt x="3194050" y="2752657"/>
                </a:cubicBezTo>
                <a:cubicBezTo>
                  <a:pt x="3934199" y="2752657"/>
                  <a:pt x="4534209" y="2152647"/>
                  <a:pt x="4534209" y="1412498"/>
                </a:cubicBezTo>
                <a:cubicBezTo>
                  <a:pt x="4534209" y="1366239"/>
                  <a:pt x="4531865" y="1320527"/>
                  <a:pt x="4527290" y="1275475"/>
                </a:cubicBezTo>
                <a:cubicBezTo>
                  <a:pt x="4471528" y="726401"/>
                  <a:pt x="4084308" y="275315"/>
                  <a:pt x="3568875" y="125461"/>
                </a:cubicBezTo>
                <a:lnTo>
                  <a:pt x="3558540" y="122974"/>
                </a:lnTo>
                <a:lnTo>
                  <a:pt x="4517362" y="0"/>
                </a:lnTo>
                <a:close/>
              </a:path>
            </a:pathLst>
          </a:cu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solidFill>
                <a:schemeClr val="tx1"/>
              </a:solidFill>
            </a:endParaRPr>
          </a:p>
        </p:txBody>
      </p:sp>
      <p:pic>
        <p:nvPicPr>
          <p:cNvPr id="2" name="Picture 1">
            <a:extLst>
              <a:ext uri="{FF2B5EF4-FFF2-40B4-BE49-F238E27FC236}">
                <a16:creationId xmlns:a16="http://schemas.microsoft.com/office/drawing/2014/main" id="{785F5BEF-54F3-4B49-B12C-5DF629B69BA1}"/>
              </a:ext>
            </a:extLst>
          </p:cNvPr>
          <p:cNvPicPr>
            <a:picLocks noChangeAspect="1"/>
          </p:cNvPicPr>
          <p:nvPr/>
        </p:nvPicPr>
        <p:blipFill rotWithShape="1">
          <a:blip r:embed="rId2">
            <a:extLst>
              <a:ext uri="{28A0092B-C50C-407E-A947-70E740481C1C}">
                <a14:useLocalDpi xmlns:a14="http://schemas.microsoft.com/office/drawing/2010/main" val="0"/>
              </a:ext>
            </a:extLst>
          </a:blip>
          <a:srcRect l="7441"/>
          <a:stretch/>
        </p:blipFill>
        <p:spPr>
          <a:xfrm>
            <a:off x="2075196" y="-215900"/>
            <a:ext cx="10524218" cy="7282014"/>
          </a:xfrm>
          <a:prstGeom prst="rect">
            <a:avLst/>
          </a:prstGeom>
        </p:spPr>
      </p:pic>
      <p:sp>
        <p:nvSpPr>
          <p:cNvPr id="4" name="TextBox 3">
            <a:extLst>
              <a:ext uri="{FF2B5EF4-FFF2-40B4-BE49-F238E27FC236}">
                <a16:creationId xmlns:a16="http://schemas.microsoft.com/office/drawing/2014/main" id="{1951980D-B034-4287-A44C-F1C883DFEA88}"/>
              </a:ext>
            </a:extLst>
          </p:cNvPr>
          <p:cNvSpPr txBox="1"/>
          <p:nvPr/>
        </p:nvSpPr>
        <p:spPr>
          <a:xfrm>
            <a:off x="413624" y="3167390"/>
            <a:ext cx="3817159" cy="523220"/>
          </a:xfrm>
          <a:prstGeom prst="rect">
            <a:avLst/>
          </a:prstGeom>
          <a:noFill/>
        </p:spPr>
        <p:txBody>
          <a:bodyPr wrap="square">
            <a:spAutoFit/>
          </a:bodyPr>
          <a:lstStyle/>
          <a:p>
            <a:r>
              <a:rPr lang="en-US" sz="2800" dirty="0">
                <a:solidFill>
                  <a:schemeClr val="bg1"/>
                </a:solidFill>
                <a:latin typeface="+mj-lt"/>
              </a:rPr>
              <a:t>BUY </a:t>
            </a:r>
            <a:r>
              <a:rPr lang="en-US" sz="2800" dirty="0">
                <a:solidFill>
                  <a:srgbClr val="F5DD0B"/>
                </a:solidFill>
                <a:latin typeface="+mj-lt"/>
              </a:rPr>
              <a:t>SHARES</a:t>
            </a:r>
          </a:p>
        </p:txBody>
      </p:sp>
      <p:cxnSp>
        <p:nvCxnSpPr>
          <p:cNvPr id="5" name="Straight Connector 4">
            <a:extLst>
              <a:ext uri="{FF2B5EF4-FFF2-40B4-BE49-F238E27FC236}">
                <a16:creationId xmlns:a16="http://schemas.microsoft.com/office/drawing/2014/main" id="{03F74F10-FB9B-445D-A433-5A6424657C6C}"/>
              </a:ext>
            </a:extLst>
          </p:cNvPr>
          <p:cNvCxnSpPr>
            <a:cxnSpLocks/>
          </p:cNvCxnSpPr>
          <p:nvPr/>
        </p:nvCxnSpPr>
        <p:spPr>
          <a:xfrm>
            <a:off x="522465" y="316528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AA08F00E-4546-422F-A299-9937896D8ECC}"/>
              </a:ext>
            </a:extLst>
          </p:cNvPr>
          <p:cNvCxnSpPr/>
          <p:nvPr/>
        </p:nvCxnSpPr>
        <p:spPr>
          <a:xfrm>
            <a:off x="522465" y="783844"/>
            <a:ext cx="914400" cy="914400"/>
          </a:xfrm>
          <a:prstGeom prst="bentConnector3">
            <a:avLst/>
          </a:prstGeom>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8825BD0-2630-4093-BCD9-42E37E812A36}"/>
              </a:ext>
            </a:extLst>
          </p:cNvPr>
          <p:cNvSpPr txBox="1"/>
          <p:nvPr/>
        </p:nvSpPr>
        <p:spPr>
          <a:xfrm>
            <a:off x="1075038" y="210071"/>
            <a:ext cx="4917989" cy="1200329"/>
          </a:xfrm>
          <a:prstGeom prst="rect">
            <a:avLst/>
          </a:prstGeom>
          <a:noFill/>
        </p:spPr>
        <p:txBody>
          <a:bodyPr wrap="square" rtlCol="0">
            <a:spAutoFit/>
          </a:bodyPr>
          <a:lstStyle/>
          <a:p>
            <a:r>
              <a:rPr lang="en-US" sz="1800" dirty="0">
                <a:solidFill>
                  <a:schemeClr val="bg1"/>
                </a:solidFill>
                <a:latin typeface="Bahnschrift" panose="020B0502040204020203" pitchFamily="34" charset="0"/>
              </a:rPr>
              <a:t>Purchase Ride App, INC Shares for a Commission of $5.95. Reoccurring Investments </a:t>
            </a:r>
            <a:r>
              <a:rPr lang="en-US" sz="1600" dirty="0">
                <a:solidFill>
                  <a:schemeClr val="bg1"/>
                </a:solidFill>
                <a:latin typeface="Bahnschrift" panose="020B0502040204020203" pitchFamily="34" charset="0"/>
              </a:rPr>
              <a:t>and</a:t>
            </a:r>
            <a:r>
              <a:rPr lang="en-US" sz="1800" dirty="0">
                <a:solidFill>
                  <a:schemeClr val="bg1"/>
                </a:solidFill>
                <a:latin typeface="Bahnschrift" panose="020B0502040204020203" pitchFamily="34" charset="0"/>
              </a:rPr>
              <a:t> direct purchase plans are available.</a:t>
            </a:r>
            <a:endParaRPr lang="en-US" dirty="0">
              <a:solidFill>
                <a:schemeClr val="bg1"/>
              </a:solidFill>
            </a:endParaRPr>
          </a:p>
        </p:txBody>
      </p:sp>
    </p:spTree>
    <p:extLst>
      <p:ext uri="{BB962C8B-B14F-4D97-AF65-F5344CB8AC3E}">
        <p14:creationId xmlns:p14="http://schemas.microsoft.com/office/powerpoint/2010/main" val="260650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498A043-24A0-4610-82D7-8EE313788B72}"/>
              </a:ext>
            </a:extLst>
          </p:cNvPr>
          <p:cNvSpPr/>
          <p:nvPr/>
        </p:nvSpPr>
        <p:spPr>
          <a:xfrm rot="16638517">
            <a:off x="-486525" y="-25714"/>
            <a:ext cx="5033110" cy="4606548"/>
          </a:xfrm>
          <a:custGeom>
            <a:avLst/>
            <a:gdLst>
              <a:gd name="connsiteX0" fmla="*/ 5033110 w 5033110"/>
              <a:gd name="connsiteY0" fmla="*/ 4021245 h 4606548"/>
              <a:gd name="connsiteX1" fmla="*/ 4979874 w 5033110"/>
              <a:gd name="connsiteY1" fmla="*/ 4061054 h 4606548"/>
              <a:gd name="connsiteX2" fmla="*/ 3194050 w 5033110"/>
              <a:gd name="connsiteY2" fmla="*/ 4606548 h 4606548"/>
              <a:gd name="connsiteX3" fmla="*/ 0 w 5033110"/>
              <a:gd name="connsiteY3" fmla="*/ 1412498 h 4606548"/>
              <a:gd name="connsiteX4" fmla="*/ 64891 w 5033110"/>
              <a:gd name="connsiteY4" fmla="*/ 768786 h 4606548"/>
              <a:gd name="connsiteX5" fmla="*/ 117467 w 5033110"/>
              <a:gd name="connsiteY5" fmla="*/ 564312 h 4606548"/>
              <a:gd name="connsiteX6" fmla="*/ 2518605 w 5033110"/>
              <a:gd name="connsiteY6" fmla="*/ 256352 h 4606548"/>
              <a:gd name="connsiteX7" fmla="*/ 2444754 w 5033110"/>
              <a:gd name="connsiteY7" fmla="*/ 301217 h 4606548"/>
              <a:gd name="connsiteX8" fmla="*/ 1853891 w 5033110"/>
              <a:gd name="connsiteY8" fmla="*/ 1412498 h 4606548"/>
              <a:gd name="connsiteX9" fmla="*/ 3194050 w 5033110"/>
              <a:gd name="connsiteY9" fmla="*/ 2752657 h 4606548"/>
              <a:gd name="connsiteX10" fmla="*/ 4534209 w 5033110"/>
              <a:gd name="connsiteY10" fmla="*/ 1412498 h 4606548"/>
              <a:gd name="connsiteX11" fmla="*/ 4527290 w 5033110"/>
              <a:gd name="connsiteY11" fmla="*/ 1275475 h 4606548"/>
              <a:gd name="connsiteX12" fmla="*/ 3568875 w 5033110"/>
              <a:gd name="connsiteY12" fmla="*/ 125461 h 4606548"/>
              <a:gd name="connsiteX13" fmla="*/ 3558540 w 5033110"/>
              <a:gd name="connsiteY13" fmla="*/ 122974 h 4606548"/>
              <a:gd name="connsiteX14" fmla="*/ 4517362 w 5033110"/>
              <a:gd name="connsiteY14" fmla="*/ 0 h 46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3110" h="4606548">
                <a:moveTo>
                  <a:pt x="5033110" y="4021245"/>
                </a:moveTo>
                <a:lnTo>
                  <a:pt x="4979874" y="4061054"/>
                </a:lnTo>
                <a:cubicBezTo>
                  <a:pt x="4470100" y="4405451"/>
                  <a:pt x="3855559" y="4606548"/>
                  <a:pt x="3194050" y="4606548"/>
                </a:cubicBezTo>
                <a:cubicBezTo>
                  <a:pt x="1430025" y="4606548"/>
                  <a:pt x="0" y="3176523"/>
                  <a:pt x="0" y="1412498"/>
                </a:cubicBezTo>
                <a:cubicBezTo>
                  <a:pt x="0" y="1191995"/>
                  <a:pt x="22344" y="976711"/>
                  <a:pt x="64891" y="768786"/>
                </a:cubicBezTo>
                <a:lnTo>
                  <a:pt x="117467" y="564312"/>
                </a:lnTo>
                <a:lnTo>
                  <a:pt x="2518605" y="256352"/>
                </a:lnTo>
                <a:lnTo>
                  <a:pt x="2444754" y="301217"/>
                </a:lnTo>
                <a:cubicBezTo>
                  <a:pt x="2088270" y="542054"/>
                  <a:pt x="1853891" y="949905"/>
                  <a:pt x="1853891" y="1412498"/>
                </a:cubicBezTo>
                <a:cubicBezTo>
                  <a:pt x="1853891" y="2152647"/>
                  <a:pt x="2453901" y="2752657"/>
                  <a:pt x="3194050" y="2752657"/>
                </a:cubicBezTo>
                <a:cubicBezTo>
                  <a:pt x="3934199" y="2752657"/>
                  <a:pt x="4534209" y="2152647"/>
                  <a:pt x="4534209" y="1412498"/>
                </a:cubicBezTo>
                <a:cubicBezTo>
                  <a:pt x="4534209" y="1366239"/>
                  <a:pt x="4531865" y="1320527"/>
                  <a:pt x="4527290" y="1275475"/>
                </a:cubicBezTo>
                <a:cubicBezTo>
                  <a:pt x="4471528" y="726401"/>
                  <a:pt x="4084308" y="275315"/>
                  <a:pt x="3568875" y="125461"/>
                </a:cubicBezTo>
                <a:lnTo>
                  <a:pt x="3558540" y="122974"/>
                </a:lnTo>
                <a:lnTo>
                  <a:pt x="4517362" y="0"/>
                </a:lnTo>
                <a:close/>
              </a:path>
            </a:pathLst>
          </a:cu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solidFill>
                <a:schemeClr val="tx1"/>
              </a:solidFill>
            </a:endParaRPr>
          </a:p>
        </p:txBody>
      </p:sp>
      <p:pic>
        <p:nvPicPr>
          <p:cNvPr id="2" name="Picture 1" descr="A picture containing text, electronics, computer, indoor&#10;&#10;Description automatically generated">
            <a:extLst>
              <a:ext uri="{FF2B5EF4-FFF2-40B4-BE49-F238E27FC236}">
                <a16:creationId xmlns:a16="http://schemas.microsoft.com/office/drawing/2014/main" id="{0476C0DA-25D4-42F9-B792-AD9EB9C0B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80" y="266167"/>
            <a:ext cx="10134829" cy="6756552"/>
          </a:xfrm>
          <a:prstGeom prst="rect">
            <a:avLst/>
          </a:prstGeom>
        </p:spPr>
      </p:pic>
      <p:sp>
        <p:nvSpPr>
          <p:cNvPr id="3" name="TextBox 2">
            <a:extLst>
              <a:ext uri="{FF2B5EF4-FFF2-40B4-BE49-F238E27FC236}">
                <a16:creationId xmlns:a16="http://schemas.microsoft.com/office/drawing/2014/main" id="{5AC22323-9635-4575-81DE-89973B492904}"/>
              </a:ext>
            </a:extLst>
          </p:cNvPr>
          <p:cNvSpPr txBox="1"/>
          <p:nvPr/>
        </p:nvSpPr>
        <p:spPr>
          <a:xfrm>
            <a:off x="7142162" y="3167390"/>
            <a:ext cx="3767138" cy="954107"/>
          </a:xfrm>
          <a:prstGeom prst="rect">
            <a:avLst/>
          </a:prstGeom>
          <a:noFill/>
        </p:spPr>
        <p:txBody>
          <a:bodyPr wrap="square">
            <a:spAutoFit/>
          </a:bodyPr>
          <a:lstStyle/>
          <a:p>
            <a:r>
              <a:rPr lang="en-US" sz="2800" dirty="0">
                <a:solidFill>
                  <a:schemeClr val="bg1"/>
                </a:solidFill>
                <a:latin typeface="+mj-lt"/>
              </a:rPr>
              <a:t>PURCHASE </a:t>
            </a:r>
          </a:p>
          <a:p>
            <a:r>
              <a:rPr lang="en-US" sz="2800" dirty="0">
                <a:solidFill>
                  <a:schemeClr val="bg1"/>
                </a:solidFill>
                <a:latin typeface="+mj-lt"/>
              </a:rPr>
              <a:t>SHARE </a:t>
            </a:r>
            <a:r>
              <a:rPr lang="en-US" sz="2800" dirty="0">
                <a:solidFill>
                  <a:srgbClr val="F5DD0B"/>
                </a:solidFill>
                <a:latin typeface="+mj-lt"/>
              </a:rPr>
              <a:t>HISTORY</a:t>
            </a:r>
          </a:p>
        </p:txBody>
      </p:sp>
      <p:cxnSp>
        <p:nvCxnSpPr>
          <p:cNvPr id="4" name="Straight Connector 3">
            <a:extLst>
              <a:ext uri="{FF2B5EF4-FFF2-40B4-BE49-F238E27FC236}">
                <a16:creationId xmlns:a16="http://schemas.microsoft.com/office/drawing/2014/main" id="{3E906499-9B52-4B0C-81B3-E221F3BC59BD}"/>
              </a:ext>
            </a:extLst>
          </p:cNvPr>
          <p:cNvCxnSpPr>
            <a:cxnSpLocks/>
          </p:cNvCxnSpPr>
          <p:nvPr/>
        </p:nvCxnSpPr>
        <p:spPr>
          <a:xfrm>
            <a:off x="7251003" y="316528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8FCC1507-ADAB-458E-87A6-075C0714CC0B}"/>
              </a:ext>
            </a:extLst>
          </p:cNvPr>
          <p:cNvCxnSpPr/>
          <p:nvPr/>
        </p:nvCxnSpPr>
        <p:spPr>
          <a:xfrm>
            <a:off x="9964449" y="3534032"/>
            <a:ext cx="914400" cy="914400"/>
          </a:xfrm>
          <a:prstGeom prst="bentConnector3">
            <a:avLst>
              <a:gd name="adj1" fmla="val 28378"/>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4378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CB6F2BD-68AC-4910-A001-469C438AF3C6}"/>
              </a:ext>
            </a:extLst>
          </p:cNvPr>
          <p:cNvSpPr/>
          <p:nvPr/>
        </p:nvSpPr>
        <p:spPr>
          <a:xfrm rot="16638517" flipH="1" flipV="1">
            <a:off x="7645153" y="2184087"/>
            <a:ext cx="5033110" cy="4606548"/>
          </a:xfrm>
          <a:custGeom>
            <a:avLst/>
            <a:gdLst>
              <a:gd name="connsiteX0" fmla="*/ 5033110 w 5033110"/>
              <a:gd name="connsiteY0" fmla="*/ 4021245 h 4606548"/>
              <a:gd name="connsiteX1" fmla="*/ 4979874 w 5033110"/>
              <a:gd name="connsiteY1" fmla="*/ 4061054 h 4606548"/>
              <a:gd name="connsiteX2" fmla="*/ 3194050 w 5033110"/>
              <a:gd name="connsiteY2" fmla="*/ 4606548 h 4606548"/>
              <a:gd name="connsiteX3" fmla="*/ 0 w 5033110"/>
              <a:gd name="connsiteY3" fmla="*/ 1412498 h 4606548"/>
              <a:gd name="connsiteX4" fmla="*/ 64891 w 5033110"/>
              <a:gd name="connsiteY4" fmla="*/ 768786 h 4606548"/>
              <a:gd name="connsiteX5" fmla="*/ 117467 w 5033110"/>
              <a:gd name="connsiteY5" fmla="*/ 564312 h 4606548"/>
              <a:gd name="connsiteX6" fmla="*/ 2518605 w 5033110"/>
              <a:gd name="connsiteY6" fmla="*/ 256352 h 4606548"/>
              <a:gd name="connsiteX7" fmla="*/ 2444754 w 5033110"/>
              <a:gd name="connsiteY7" fmla="*/ 301217 h 4606548"/>
              <a:gd name="connsiteX8" fmla="*/ 1853891 w 5033110"/>
              <a:gd name="connsiteY8" fmla="*/ 1412498 h 4606548"/>
              <a:gd name="connsiteX9" fmla="*/ 3194050 w 5033110"/>
              <a:gd name="connsiteY9" fmla="*/ 2752657 h 4606548"/>
              <a:gd name="connsiteX10" fmla="*/ 4534209 w 5033110"/>
              <a:gd name="connsiteY10" fmla="*/ 1412498 h 4606548"/>
              <a:gd name="connsiteX11" fmla="*/ 4527290 w 5033110"/>
              <a:gd name="connsiteY11" fmla="*/ 1275475 h 4606548"/>
              <a:gd name="connsiteX12" fmla="*/ 3568875 w 5033110"/>
              <a:gd name="connsiteY12" fmla="*/ 125461 h 4606548"/>
              <a:gd name="connsiteX13" fmla="*/ 3558540 w 5033110"/>
              <a:gd name="connsiteY13" fmla="*/ 122974 h 4606548"/>
              <a:gd name="connsiteX14" fmla="*/ 4517362 w 5033110"/>
              <a:gd name="connsiteY14" fmla="*/ 0 h 46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3110" h="4606548">
                <a:moveTo>
                  <a:pt x="5033110" y="4021245"/>
                </a:moveTo>
                <a:lnTo>
                  <a:pt x="4979874" y="4061054"/>
                </a:lnTo>
                <a:cubicBezTo>
                  <a:pt x="4470100" y="4405451"/>
                  <a:pt x="3855559" y="4606548"/>
                  <a:pt x="3194050" y="4606548"/>
                </a:cubicBezTo>
                <a:cubicBezTo>
                  <a:pt x="1430025" y="4606548"/>
                  <a:pt x="0" y="3176523"/>
                  <a:pt x="0" y="1412498"/>
                </a:cubicBezTo>
                <a:cubicBezTo>
                  <a:pt x="0" y="1191995"/>
                  <a:pt x="22344" y="976711"/>
                  <a:pt x="64891" y="768786"/>
                </a:cubicBezTo>
                <a:lnTo>
                  <a:pt x="117467" y="564312"/>
                </a:lnTo>
                <a:lnTo>
                  <a:pt x="2518605" y="256352"/>
                </a:lnTo>
                <a:lnTo>
                  <a:pt x="2444754" y="301217"/>
                </a:lnTo>
                <a:cubicBezTo>
                  <a:pt x="2088270" y="542054"/>
                  <a:pt x="1853891" y="949905"/>
                  <a:pt x="1853891" y="1412498"/>
                </a:cubicBezTo>
                <a:cubicBezTo>
                  <a:pt x="1853891" y="2152647"/>
                  <a:pt x="2453901" y="2752657"/>
                  <a:pt x="3194050" y="2752657"/>
                </a:cubicBezTo>
                <a:cubicBezTo>
                  <a:pt x="3934199" y="2752657"/>
                  <a:pt x="4534209" y="2152647"/>
                  <a:pt x="4534209" y="1412498"/>
                </a:cubicBezTo>
                <a:cubicBezTo>
                  <a:pt x="4534209" y="1366239"/>
                  <a:pt x="4531865" y="1320527"/>
                  <a:pt x="4527290" y="1275475"/>
                </a:cubicBezTo>
                <a:cubicBezTo>
                  <a:pt x="4471528" y="726401"/>
                  <a:pt x="4084308" y="275315"/>
                  <a:pt x="3568875" y="125461"/>
                </a:cubicBezTo>
                <a:lnTo>
                  <a:pt x="3558540" y="122974"/>
                </a:lnTo>
                <a:lnTo>
                  <a:pt x="4517362" y="0"/>
                </a:lnTo>
                <a:close/>
              </a:path>
            </a:pathLst>
          </a:custGeom>
          <a:gradFill>
            <a:gsLst>
              <a:gs pos="100000">
                <a:srgbClr val="F5DD0B"/>
              </a:gs>
              <a:gs pos="0">
                <a:srgbClr val="EE342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solidFill>
                <a:schemeClr val="tx1"/>
              </a:solidFill>
            </a:endParaRPr>
          </a:p>
        </p:txBody>
      </p:sp>
      <p:pic>
        <p:nvPicPr>
          <p:cNvPr id="2" name="Picture 1" descr="A picture containing text, electronics, computer&#10;&#10;Description automatically generated">
            <a:extLst>
              <a:ext uri="{FF2B5EF4-FFF2-40B4-BE49-F238E27FC236}">
                <a16:creationId xmlns:a16="http://schemas.microsoft.com/office/drawing/2014/main" id="{1304D4DB-1306-4A7A-B009-BAC89262A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083" y="-276106"/>
            <a:ext cx="11013331" cy="7342220"/>
          </a:xfrm>
          <a:prstGeom prst="rect">
            <a:avLst/>
          </a:prstGeom>
        </p:spPr>
      </p:pic>
      <p:sp>
        <p:nvSpPr>
          <p:cNvPr id="4" name="TextBox 3">
            <a:extLst>
              <a:ext uri="{FF2B5EF4-FFF2-40B4-BE49-F238E27FC236}">
                <a16:creationId xmlns:a16="http://schemas.microsoft.com/office/drawing/2014/main" id="{39263AA2-F013-400E-8A8E-1837209EE58B}"/>
              </a:ext>
            </a:extLst>
          </p:cNvPr>
          <p:cNvSpPr txBox="1"/>
          <p:nvPr/>
        </p:nvSpPr>
        <p:spPr>
          <a:xfrm>
            <a:off x="413624" y="3167390"/>
            <a:ext cx="3817159" cy="523220"/>
          </a:xfrm>
          <a:prstGeom prst="rect">
            <a:avLst/>
          </a:prstGeom>
          <a:noFill/>
        </p:spPr>
        <p:txBody>
          <a:bodyPr wrap="square">
            <a:spAutoFit/>
          </a:bodyPr>
          <a:lstStyle/>
          <a:p>
            <a:r>
              <a:rPr lang="en-US" sz="2800" dirty="0">
                <a:solidFill>
                  <a:schemeClr val="bg1"/>
                </a:solidFill>
                <a:latin typeface="+mj-lt"/>
              </a:rPr>
              <a:t>SELL </a:t>
            </a:r>
            <a:r>
              <a:rPr lang="en-US" sz="2800" dirty="0">
                <a:solidFill>
                  <a:srgbClr val="F5DD0B"/>
                </a:solidFill>
                <a:latin typeface="+mj-lt"/>
              </a:rPr>
              <a:t>SHARES</a:t>
            </a:r>
          </a:p>
        </p:txBody>
      </p:sp>
      <p:cxnSp>
        <p:nvCxnSpPr>
          <p:cNvPr id="5" name="Straight Connector 4">
            <a:extLst>
              <a:ext uri="{FF2B5EF4-FFF2-40B4-BE49-F238E27FC236}">
                <a16:creationId xmlns:a16="http://schemas.microsoft.com/office/drawing/2014/main" id="{DAB67854-06AD-41D9-8A15-8250BBA274E3}"/>
              </a:ext>
            </a:extLst>
          </p:cNvPr>
          <p:cNvCxnSpPr>
            <a:cxnSpLocks/>
          </p:cNvCxnSpPr>
          <p:nvPr/>
        </p:nvCxnSpPr>
        <p:spPr>
          <a:xfrm>
            <a:off x="522465" y="316528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14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2C0C92E-06B8-437F-92E9-2F54C1A18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772" y="1863328"/>
            <a:ext cx="5003935" cy="3131344"/>
          </a:xfrm>
          <a:prstGeom prst="rect">
            <a:avLst/>
          </a:prstGeom>
        </p:spPr>
      </p:pic>
      <p:sp>
        <p:nvSpPr>
          <p:cNvPr id="4" name="TextBox 3">
            <a:extLst>
              <a:ext uri="{FF2B5EF4-FFF2-40B4-BE49-F238E27FC236}">
                <a16:creationId xmlns:a16="http://schemas.microsoft.com/office/drawing/2014/main" id="{09051B79-3604-4B55-B0A9-5D4E110830CC}"/>
              </a:ext>
            </a:extLst>
          </p:cNvPr>
          <p:cNvSpPr txBox="1"/>
          <p:nvPr/>
        </p:nvSpPr>
        <p:spPr>
          <a:xfrm>
            <a:off x="334962" y="1052800"/>
            <a:ext cx="3817159" cy="523220"/>
          </a:xfrm>
          <a:prstGeom prst="rect">
            <a:avLst/>
          </a:prstGeom>
          <a:noFill/>
        </p:spPr>
        <p:txBody>
          <a:bodyPr wrap="square">
            <a:spAutoFit/>
          </a:bodyPr>
          <a:lstStyle/>
          <a:p>
            <a:r>
              <a:rPr lang="en-US" sz="2800" dirty="0">
                <a:solidFill>
                  <a:schemeClr val="bg1"/>
                </a:solidFill>
                <a:latin typeface="+mj-lt"/>
              </a:rPr>
              <a:t>RIDE DEBIT </a:t>
            </a:r>
            <a:r>
              <a:rPr lang="en-US" sz="2800" dirty="0">
                <a:solidFill>
                  <a:srgbClr val="F5DD0B"/>
                </a:solidFill>
                <a:latin typeface="+mj-lt"/>
              </a:rPr>
              <a:t>CARD</a:t>
            </a:r>
          </a:p>
        </p:txBody>
      </p:sp>
      <p:cxnSp>
        <p:nvCxnSpPr>
          <p:cNvPr id="5" name="Straight Connector 4">
            <a:extLst>
              <a:ext uri="{FF2B5EF4-FFF2-40B4-BE49-F238E27FC236}">
                <a16:creationId xmlns:a16="http://schemas.microsoft.com/office/drawing/2014/main" id="{A0AD3E7E-CB63-4DB3-91DD-298F8FEB8A77}"/>
              </a:ext>
            </a:extLst>
          </p:cNvPr>
          <p:cNvCxnSpPr>
            <a:cxnSpLocks/>
          </p:cNvCxnSpPr>
          <p:nvPr/>
        </p:nvCxnSpPr>
        <p:spPr>
          <a:xfrm>
            <a:off x="443803" y="1050697"/>
            <a:ext cx="885825" cy="0"/>
          </a:xfrm>
          <a:prstGeom prst="line">
            <a:avLst/>
          </a:prstGeom>
          <a:ln w="22225" cap="rnd">
            <a:solidFill>
              <a:srgbClr val="EE3423"/>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FA41AF8-25C8-4315-AF74-39E36F282B7F}"/>
              </a:ext>
            </a:extLst>
          </p:cNvPr>
          <p:cNvSpPr txBox="1"/>
          <p:nvPr/>
        </p:nvSpPr>
        <p:spPr>
          <a:xfrm>
            <a:off x="334961" y="1651739"/>
            <a:ext cx="4846639" cy="1699696"/>
          </a:xfrm>
          <a:prstGeom prst="rect">
            <a:avLst/>
          </a:prstGeom>
          <a:noFill/>
        </p:spPr>
        <p:txBody>
          <a:bodyPr wrap="square" rtlCol="0">
            <a:spAutoFit/>
          </a:bodyPr>
          <a:lstStyle/>
          <a:p>
            <a:pPr>
              <a:lnSpc>
                <a:spcPct val="150000"/>
              </a:lnSpc>
            </a:pPr>
            <a:r>
              <a:rPr lang="en-US" sz="2000" dirty="0">
                <a:solidFill>
                  <a:srgbClr val="F8952C"/>
                </a:solidFill>
                <a:hlinkClick r:id="rId3">
                  <a:extLst>
                    <a:ext uri="{A12FA001-AC4F-418D-AE19-62706E023703}">
                      <ahyp:hlinkClr xmlns:ahyp="http://schemas.microsoft.com/office/drawing/2018/hyperlinkcolor" val="tx"/>
                    </a:ext>
                  </a:extLst>
                </a:hlinkClick>
              </a:rPr>
              <a:t>www.getridedebitcard.com</a:t>
            </a:r>
            <a:r>
              <a:rPr lang="en-US" sz="2000" dirty="0">
                <a:solidFill>
                  <a:srgbClr val="F8952C"/>
                </a:solidFill>
              </a:rPr>
              <a:t>  </a:t>
            </a:r>
            <a:r>
              <a:rPr lang="en-US" sz="2000" dirty="0">
                <a:solidFill>
                  <a:schemeClr val="bg1">
                    <a:lumMod val="95000"/>
                  </a:schemeClr>
                </a:solidFill>
              </a:rPr>
              <a:t>is the financial Arm for the Ride App INC brands. </a:t>
            </a:r>
          </a:p>
          <a:p>
            <a:pPr>
              <a:lnSpc>
                <a:spcPct val="150000"/>
              </a:lnSpc>
            </a:pPr>
            <a:endParaRPr lang="en-US" sz="1100" dirty="0">
              <a:solidFill>
                <a:schemeClr val="bg1">
                  <a:lumMod val="95000"/>
                </a:schemeClr>
              </a:solidFill>
            </a:endParaRPr>
          </a:p>
        </p:txBody>
      </p:sp>
      <p:sp>
        <p:nvSpPr>
          <p:cNvPr id="9" name="Rectangle 8">
            <a:extLst>
              <a:ext uri="{FF2B5EF4-FFF2-40B4-BE49-F238E27FC236}">
                <a16:creationId xmlns:a16="http://schemas.microsoft.com/office/drawing/2014/main" id="{42F70649-6AF8-46A7-8AF2-8680CF2890CE}"/>
              </a:ext>
            </a:extLst>
          </p:cNvPr>
          <p:cNvSpPr/>
          <p:nvPr/>
        </p:nvSpPr>
        <p:spPr>
          <a:xfrm>
            <a:off x="6393179" y="1752600"/>
            <a:ext cx="5151121" cy="3352800"/>
          </a:xfrm>
          <a:prstGeom prst="rect">
            <a:avLst/>
          </a:prstGeom>
          <a:noFill/>
          <a:ln w="25400">
            <a:gradFill>
              <a:gsLst>
                <a:gs pos="0">
                  <a:srgbClr val="F5DD0B"/>
                </a:gs>
                <a:gs pos="100000">
                  <a:srgbClr val="EE342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0" name="Rectangle 9">
            <a:extLst>
              <a:ext uri="{FF2B5EF4-FFF2-40B4-BE49-F238E27FC236}">
                <a16:creationId xmlns:a16="http://schemas.microsoft.com/office/drawing/2014/main" id="{7D2FB9F3-76DD-469B-B735-759A2CAB5D1A}"/>
              </a:ext>
            </a:extLst>
          </p:cNvPr>
          <p:cNvSpPr/>
          <p:nvPr/>
        </p:nvSpPr>
        <p:spPr>
          <a:xfrm>
            <a:off x="11532395" y="2743200"/>
            <a:ext cx="659605" cy="1371600"/>
          </a:xfrm>
          <a:prstGeom prst="rect">
            <a:avLst/>
          </a:prstGeom>
          <a:gradFill>
            <a:gsLst>
              <a:gs pos="0">
                <a:srgbClr val="F5DD0B"/>
              </a:gs>
              <a:gs pos="100000">
                <a:srgbClr val="EE34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2069809568"/>
      </p:ext>
    </p:extLst>
  </p:cSld>
  <p:clrMapOvr>
    <a:masterClrMapping/>
  </p:clrMapOvr>
</p:sld>
</file>

<file path=ppt/theme/theme1.xml><?xml version="1.0" encoding="utf-8"?>
<a:theme xmlns:a="http://schemas.openxmlformats.org/drawingml/2006/main" name="Office Theme">
  <a:themeElements>
    <a:clrScheme name="Custom 15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5DD0B"/>
      </a:accent4>
      <a:accent5>
        <a:srgbClr val="5B9BD5"/>
      </a:accent5>
      <a:accent6>
        <a:srgbClr val="70AD47"/>
      </a:accent6>
      <a:hlink>
        <a:srgbClr val="0563C1"/>
      </a:hlink>
      <a:folHlink>
        <a:srgbClr val="954F72"/>
      </a:folHlink>
    </a:clrScheme>
    <a:fontScheme name="Custom 92">
      <a:majorFont>
        <a:latin typeface="Playfair Display"/>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4022</TotalTime>
  <Words>713</Words>
  <Application>Microsoft Office PowerPoint</Application>
  <PresentationFormat>Widescreen</PresentationFormat>
  <Paragraphs>120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Saad Hafeez</dc:creator>
  <cp:lastModifiedBy>jay daniel</cp:lastModifiedBy>
  <cp:revision>10</cp:revision>
  <dcterms:created xsi:type="dcterms:W3CDTF">2021-12-20T23:19:12Z</dcterms:created>
  <dcterms:modified xsi:type="dcterms:W3CDTF">2022-01-14T02:40:30Z</dcterms:modified>
</cp:coreProperties>
</file>